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495" r:id="rId4"/>
    <p:sldId id="265" r:id="rId5"/>
    <p:sldId id="260" r:id="rId6"/>
    <p:sldId id="491" r:id="rId7"/>
    <p:sldId id="501" r:id="rId8"/>
    <p:sldId id="492" r:id="rId9"/>
    <p:sldId id="498" r:id="rId10"/>
    <p:sldId id="493" r:id="rId11"/>
    <p:sldId id="266" r:id="rId12"/>
    <p:sldId id="499" r:id="rId13"/>
    <p:sldId id="496" r:id="rId14"/>
    <p:sldId id="497" r:id="rId15"/>
    <p:sldId id="500" r:id="rId16"/>
    <p:sldId id="261" r:id="rId17"/>
    <p:sldId id="262" r:id="rId18"/>
    <p:sldId id="502" r:id="rId19"/>
    <p:sldId id="259" r:id="rId2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jNgKjynV94L8lLQl3zTlbz8aPe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41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customschemas.google.com/relationships/presentationmetadata" Target="metadata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726BD-974F-49F2-A448-E2205C802CA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56A9AF-DEB4-402C-BDD0-85E1E73F0403}">
      <dgm:prSet phldrT="[Text]"/>
      <dgm:spPr/>
      <dgm:t>
        <a:bodyPr/>
        <a:lstStyle/>
        <a:p>
          <a:r>
            <a:rPr lang="en-US" dirty="0"/>
            <a:t>Policies</a:t>
          </a:r>
        </a:p>
      </dgm:t>
    </dgm:pt>
    <dgm:pt modelId="{25852B92-9453-46F9-8FDA-CBF4E3BA6BB8}" type="parTrans" cxnId="{662ED4CD-D74A-4F47-A6C2-EDFB2935AA5C}">
      <dgm:prSet/>
      <dgm:spPr/>
      <dgm:t>
        <a:bodyPr/>
        <a:lstStyle/>
        <a:p>
          <a:endParaRPr lang="en-US"/>
        </a:p>
      </dgm:t>
    </dgm:pt>
    <dgm:pt modelId="{3549E327-87BA-4A7F-A523-627B3186352E}" type="sibTrans" cxnId="{662ED4CD-D74A-4F47-A6C2-EDFB2935AA5C}">
      <dgm:prSet/>
      <dgm:spPr/>
      <dgm:t>
        <a:bodyPr/>
        <a:lstStyle/>
        <a:p>
          <a:endParaRPr lang="en-US"/>
        </a:p>
      </dgm:t>
    </dgm:pt>
    <dgm:pt modelId="{2106B156-9F08-4884-8B5A-FA1C6E449667}">
      <dgm:prSet phldrT="[Text]"/>
      <dgm:spPr/>
      <dgm:t>
        <a:bodyPr/>
        <a:lstStyle/>
        <a:p>
          <a:r>
            <a:rPr lang="en-US" dirty="0"/>
            <a:t>Absence of clear targets &amp; key indicators</a:t>
          </a:r>
        </a:p>
      </dgm:t>
    </dgm:pt>
    <dgm:pt modelId="{FC7F2D7D-A8F3-4F7E-8BF0-EFAD70BEFC43}" type="parTrans" cxnId="{EA6890FB-3E7F-4EC5-8573-9C20EFE11281}">
      <dgm:prSet/>
      <dgm:spPr/>
      <dgm:t>
        <a:bodyPr/>
        <a:lstStyle/>
        <a:p>
          <a:endParaRPr lang="en-US"/>
        </a:p>
      </dgm:t>
    </dgm:pt>
    <dgm:pt modelId="{B1CC9F8A-6509-4E35-96B2-2BDA0C6ABE72}" type="sibTrans" cxnId="{EA6890FB-3E7F-4EC5-8573-9C20EFE11281}">
      <dgm:prSet/>
      <dgm:spPr/>
      <dgm:t>
        <a:bodyPr/>
        <a:lstStyle/>
        <a:p>
          <a:endParaRPr lang="en-US"/>
        </a:p>
      </dgm:t>
    </dgm:pt>
    <dgm:pt modelId="{F55BAD6D-CE80-41EE-9982-AE3B94CB3E8D}">
      <dgm:prSet phldrT="[Text]"/>
      <dgm:spPr/>
      <dgm:t>
        <a:bodyPr/>
        <a:lstStyle/>
        <a:p>
          <a:r>
            <a:rPr lang="en-US" dirty="0"/>
            <a:t>Lack of plans &amp; budget to implement policies</a:t>
          </a:r>
        </a:p>
      </dgm:t>
    </dgm:pt>
    <dgm:pt modelId="{4EF3CBB2-6F9C-4891-BAA9-3374681254A8}" type="parTrans" cxnId="{CD893097-6F06-4F4D-BA4D-58AB1C4E4D83}">
      <dgm:prSet/>
      <dgm:spPr/>
      <dgm:t>
        <a:bodyPr/>
        <a:lstStyle/>
        <a:p>
          <a:endParaRPr lang="en-US"/>
        </a:p>
      </dgm:t>
    </dgm:pt>
    <dgm:pt modelId="{3C5530DE-8702-46D8-B028-1CBF4B2706B0}" type="sibTrans" cxnId="{CD893097-6F06-4F4D-BA4D-58AB1C4E4D83}">
      <dgm:prSet/>
      <dgm:spPr/>
      <dgm:t>
        <a:bodyPr/>
        <a:lstStyle/>
        <a:p>
          <a:endParaRPr lang="en-US"/>
        </a:p>
      </dgm:t>
    </dgm:pt>
    <dgm:pt modelId="{3A2781E5-E64E-4399-97B7-E6BA23BB16F2}">
      <dgm:prSet phldrT="[Text]"/>
      <dgm:spPr/>
      <dgm:t>
        <a:bodyPr/>
        <a:lstStyle/>
        <a:p>
          <a:r>
            <a:rPr lang="en-US" dirty="0"/>
            <a:t>Governance</a:t>
          </a:r>
        </a:p>
      </dgm:t>
    </dgm:pt>
    <dgm:pt modelId="{91376DB9-A812-46CB-B40D-D7C96DFA5272}" type="parTrans" cxnId="{6866EDE5-DA8A-4C8B-8BB0-B36A8B8E96BB}">
      <dgm:prSet/>
      <dgm:spPr/>
      <dgm:t>
        <a:bodyPr/>
        <a:lstStyle/>
        <a:p>
          <a:endParaRPr lang="en-US"/>
        </a:p>
      </dgm:t>
    </dgm:pt>
    <dgm:pt modelId="{299A1591-3C4E-46C6-815B-2B51AF803D77}" type="sibTrans" cxnId="{6866EDE5-DA8A-4C8B-8BB0-B36A8B8E96BB}">
      <dgm:prSet/>
      <dgm:spPr/>
      <dgm:t>
        <a:bodyPr/>
        <a:lstStyle/>
        <a:p>
          <a:endParaRPr lang="en-US"/>
        </a:p>
      </dgm:t>
    </dgm:pt>
    <dgm:pt modelId="{36F8046A-0435-43BE-9713-6A51CF38FE90}">
      <dgm:prSet phldrT="[Text]"/>
      <dgm:spPr/>
      <dgm:t>
        <a:bodyPr/>
        <a:lstStyle/>
        <a:p>
          <a:r>
            <a:rPr lang="en-US" dirty="0"/>
            <a:t>Inadequate planning, management &amp; monitoring of Public Transport</a:t>
          </a:r>
        </a:p>
      </dgm:t>
    </dgm:pt>
    <dgm:pt modelId="{670962B7-8265-457C-92E8-E132606C8FF3}" type="parTrans" cxnId="{B015E303-FA82-4677-9301-45D24494DC46}">
      <dgm:prSet/>
      <dgm:spPr/>
      <dgm:t>
        <a:bodyPr/>
        <a:lstStyle/>
        <a:p>
          <a:endParaRPr lang="en-US"/>
        </a:p>
      </dgm:t>
    </dgm:pt>
    <dgm:pt modelId="{E379D620-55E0-44A8-B757-5D4279D946A0}" type="sibTrans" cxnId="{B015E303-FA82-4677-9301-45D24494DC46}">
      <dgm:prSet/>
      <dgm:spPr/>
      <dgm:t>
        <a:bodyPr/>
        <a:lstStyle/>
        <a:p>
          <a:endParaRPr lang="en-US"/>
        </a:p>
      </dgm:t>
    </dgm:pt>
    <dgm:pt modelId="{6B095544-3ADD-49FB-8BEF-9ABBC46B1EC5}">
      <dgm:prSet phldrT="[Text]"/>
      <dgm:spPr/>
      <dgm:t>
        <a:bodyPr/>
        <a:lstStyle/>
        <a:p>
          <a:r>
            <a:rPr lang="en-US" dirty="0"/>
            <a:t>Lack of political support</a:t>
          </a:r>
        </a:p>
      </dgm:t>
    </dgm:pt>
    <dgm:pt modelId="{5E909EB5-FE28-4CA3-AAC2-1AAD7DD929D4}" type="parTrans" cxnId="{3044A999-A468-416B-A0A5-5AC4D0A7934A}">
      <dgm:prSet/>
      <dgm:spPr/>
      <dgm:t>
        <a:bodyPr/>
        <a:lstStyle/>
        <a:p>
          <a:endParaRPr lang="en-US"/>
        </a:p>
      </dgm:t>
    </dgm:pt>
    <dgm:pt modelId="{A146F9FA-D3EC-44B1-A850-8A0DA44B65BD}" type="sibTrans" cxnId="{3044A999-A468-416B-A0A5-5AC4D0A7934A}">
      <dgm:prSet/>
      <dgm:spPr/>
      <dgm:t>
        <a:bodyPr/>
        <a:lstStyle/>
        <a:p>
          <a:endParaRPr lang="en-US"/>
        </a:p>
      </dgm:t>
    </dgm:pt>
    <dgm:pt modelId="{E27B3398-0A9B-4D77-935A-838C609444DB}">
      <dgm:prSet phldrT="[Text]"/>
      <dgm:spPr/>
      <dgm:t>
        <a:bodyPr/>
        <a:lstStyle/>
        <a:p>
          <a:r>
            <a:rPr lang="en-US" dirty="0"/>
            <a:t>Technology Infrastructure &amp; Markets</a:t>
          </a:r>
        </a:p>
      </dgm:t>
    </dgm:pt>
    <dgm:pt modelId="{9C8D13C3-B17B-499C-9980-55999153129E}" type="parTrans" cxnId="{EFF6630D-CF3D-4CA2-9EDB-E1D1C03484D3}">
      <dgm:prSet/>
      <dgm:spPr/>
      <dgm:t>
        <a:bodyPr/>
        <a:lstStyle/>
        <a:p>
          <a:endParaRPr lang="en-US"/>
        </a:p>
      </dgm:t>
    </dgm:pt>
    <dgm:pt modelId="{AE5A3539-4406-4C41-8260-F76744F8E085}" type="sibTrans" cxnId="{EFF6630D-CF3D-4CA2-9EDB-E1D1C03484D3}">
      <dgm:prSet/>
      <dgm:spPr/>
      <dgm:t>
        <a:bodyPr/>
        <a:lstStyle/>
        <a:p>
          <a:endParaRPr lang="en-US"/>
        </a:p>
      </dgm:t>
    </dgm:pt>
    <dgm:pt modelId="{BB017F22-D9E2-4389-BD60-939104919D80}">
      <dgm:prSet phldrT="[Text]"/>
      <dgm:spPr/>
      <dgm:t>
        <a:bodyPr/>
        <a:lstStyle/>
        <a:p>
          <a:r>
            <a:rPr lang="en-US" dirty="0"/>
            <a:t>Limited number of suitable vehicle models in the market</a:t>
          </a:r>
        </a:p>
      </dgm:t>
    </dgm:pt>
    <dgm:pt modelId="{224007FE-8418-47F4-AD33-25C4BF169DAE}" type="parTrans" cxnId="{85C750DB-C16C-40BA-91BF-7DEF5F4CE167}">
      <dgm:prSet/>
      <dgm:spPr/>
      <dgm:t>
        <a:bodyPr/>
        <a:lstStyle/>
        <a:p>
          <a:endParaRPr lang="en-US"/>
        </a:p>
      </dgm:t>
    </dgm:pt>
    <dgm:pt modelId="{99D066B1-A05D-428A-8BFC-D6D760864F87}" type="sibTrans" cxnId="{85C750DB-C16C-40BA-91BF-7DEF5F4CE167}">
      <dgm:prSet/>
      <dgm:spPr/>
      <dgm:t>
        <a:bodyPr/>
        <a:lstStyle/>
        <a:p>
          <a:endParaRPr lang="en-US"/>
        </a:p>
      </dgm:t>
    </dgm:pt>
    <dgm:pt modelId="{F7A8DCEE-F2FA-43AA-858C-DFC7C3547F71}">
      <dgm:prSet phldrT="[Text]"/>
      <dgm:spPr/>
      <dgm:t>
        <a:bodyPr/>
        <a:lstStyle/>
        <a:p>
          <a:r>
            <a:rPr lang="en-US" dirty="0"/>
            <a:t>Insufficient charging infrastructure</a:t>
          </a:r>
        </a:p>
      </dgm:t>
    </dgm:pt>
    <dgm:pt modelId="{96FDA46E-B856-4A3B-ADED-9DD1CC7A60A4}" type="parTrans" cxnId="{2413762B-05AC-475A-94E6-0DC74A272BFC}">
      <dgm:prSet/>
      <dgm:spPr/>
      <dgm:t>
        <a:bodyPr/>
        <a:lstStyle/>
        <a:p>
          <a:endParaRPr lang="en-US"/>
        </a:p>
      </dgm:t>
    </dgm:pt>
    <dgm:pt modelId="{9716457F-5095-46E6-94F8-100F7F5F7E5B}" type="sibTrans" cxnId="{2413762B-05AC-475A-94E6-0DC74A272BFC}">
      <dgm:prSet/>
      <dgm:spPr/>
      <dgm:t>
        <a:bodyPr/>
        <a:lstStyle/>
        <a:p>
          <a:endParaRPr lang="en-US"/>
        </a:p>
      </dgm:t>
    </dgm:pt>
    <dgm:pt modelId="{CEB6EBDB-CF02-4414-9284-1F8187402B14}">
      <dgm:prSet phldrT="[Text]"/>
      <dgm:spPr/>
      <dgm:t>
        <a:bodyPr/>
        <a:lstStyle/>
        <a:p>
          <a:r>
            <a:rPr lang="en-US" dirty="0"/>
            <a:t>Lack of standards for EVs charging stations, etc.</a:t>
          </a:r>
        </a:p>
      </dgm:t>
    </dgm:pt>
    <dgm:pt modelId="{9FDC18D5-8BF0-4D7F-85F0-AC3C6B9F189A}" type="parTrans" cxnId="{99A6FFE4-7F87-470D-BE11-1834AACC832A}">
      <dgm:prSet/>
      <dgm:spPr/>
      <dgm:t>
        <a:bodyPr/>
        <a:lstStyle/>
        <a:p>
          <a:endParaRPr lang="en-US"/>
        </a:p>
      </dgm:t>
    </dgm:pt>
    <dgm:pt modelId="{B02C15BA-449E-4DA3-80D9-F5E659103C51}" type="sibTrans" cxnId="{99A6FFE4-7F87-470D-BE11-1834AACC832A}">
      <dgm:prSet/>
      <dgm:spPr/>
      <dgm:t>
        <a:bodyPr/>
        <a:lstStyle/>
        <a:p>
          <a:endParaRPr lang="en-US"/>
        </a:p>
      </dgm:t>
    </dgm:pt>
    <dgm:pt modelId="{9FE37E7F-44AC-4370-90C7-C1B3A7A116D9}">
      <dgm:prSet phldrT="[Text]"/>
      <dgm:spPr/>
      <dgm:t>
        <a:bodyPr/>
        <a:lstStyle/>
        <a:p>
          <a:r>
            <a:rPr lang="en-US" dirty="0"/>
            <a:t>Poor coordination among relevant agencies</a:t>
          </a:r>
        </a:p>
      </dgm:t>
    </dgm:pt>
    <dgm:pt modelId="{C459C64B-892E-4AB8-B9F5-AB1ADBF3963F}" type="parTrans" cxnId="{7B4F85BA-A31B-409F-894B-E12FF55A43A1}">
      <dgm:prSet/>
      <dgm:spPr/>
      <dgm:t>
        <a:bodyPr/>
        <a:lstStyle/>
        <a:p>
          <a:endParaRPr lang="en-US"/>
        </a:p>
      </dgm:t>
    </dgm:pt>
    <dgm:pt modelId="{251C0806-16E8-47EC-9603-B62A6D4A0E9E}" type="sibTrans" cxnId="{7B4F85BA-A31B-409F-894B-E12FF55A43A1}">
      <dgm:prSet/>
      <dgm:spPr/>
      <dgm:t>
        <a:bodyPr/>
        <a:lstStyle/>
        <a:p>
          <a:endParaRPr lang="en-US"/>
        </a:p>
      </dgm:t>
    </dgm:pt>
    <dgm:pt modelId="{1016A74B-EAE6-426F-A9DE-FD307F55A461}">
      <dgm:prSet phldrT="[Text]"/>
      <dgm:spPr/>
      <dgm:t>
        <a:bodyPr/>
        <a:lstStyle/>
        <a:p>
          <a:r>
            <a:rPr lang="en-US" dirty="0"/>
            <a:t>Low consumer confidence and demand</a:t>
          </a:r>
        </a:p>
      </dgm:t>
    </dgm:pt>
    <dgm:pt modelId="{541ED53A-46E9-4C70-BA1B-8F76EA99A8F2}" type="parTrans" cxnId="{484C7BF2-0676-4440-BC96-DD7C4B66F653}">
      <dgm:prSet/>
      <dgm:spPr/>
      <dgm:t>
        <a:bodyPr/>
        <a:lstStyle/>
        <a:p>
          <a:endParaRPr lang="en-US"/>
        </a:p>
      </dgm:t>
    </dgm:pt>
    <dgm:pt modelId="{B037E125-ACF0-4B86-B1DE-81591BA1D2D6}" type="sibTrans" cxnId="{484C7BF2-0676-4440-BC96-DD7C4B66F653}">
      <dgm:prSet/>
      <dgm:spPr/>
      <dgm:t>
        <a:bodyPr/>
        <a:lstStyle/>
        <a:p>
          <a:endParaRPr lang="en-US"/>
        </a:p>
      </dgm:t>
    </dgm:pt>
    <dgm:pt modelId="{7733A12E-C8AA-46B2-A477-EAEB92E17381}">
      <dgm:prSet/>
      <dgm:spPr/>
      <dgm:t>
        <a:bodyPr/>
        <a:lstStyle/>
        <a:p>
          <a:r>
            <a:rPr lang="en-US" dirty="0"/>
            <a:t>Financing and Resources</a:t>
          </a:r>
        </a:p>
      </dgm:t>
    </dgm:pt>
    <dgm:pt modelId="{9A31438A-B077-4EE9-9D27-1EA271D5E1D3}" type="parTrans" cxnId="{38310DA1-B346-4A62-99E3-6C9720CD4BCB}">
      <dgm:prSet/>
      <dgm:spPr/>
      <dgm:t>
        <a:bodyPr/>
        <a:lstStyle/>
        <a:p>
          <a:endParaRPr lang="en-US"/>
        </a:p>
      </dgm:t>
    </dgm:pt>
    <dgm:pt modelId="{613FE564-7992-4B49-90DD-DBF88BEC1493}" type="sibTrans" cxnId="{38310DA1-B346-4A62-99E3-6C9720CD4BCB}">
      <dgm:prSet/>
      <dgm:spPr/>
      <dgm:t>
        <a:bodyPr/>
        <a:lstStyle/>
        <a:p>
          <a:endParaRPr lang="en-US"/>
        </a:p>
      </dgm:t>
    </dgm:pt>
    <dgm:pt modelId="{0732CE4A-0E48-402A-91BF-C9AC768E85E6}">
      <dgm:prSet/>
      <dgm:spPr/>
      <dgm:t>
        <a:bodyPr/>
        <a:lstStyle/>
        <a:p>
          <a:r>
            <a:rPr lang="en-US" dirty="0"/>
            <a:t>Lack of comprehensive financing package with incentives</a:t>
          </a:r>
        </a:p>
      </dgm:t>
    </dgm:pt>
    <dgm:pt modelId="{9478479C-2233-485F-AA92-2601EAEB8966}" type="parTrans" cxnId="{E44B99C0-A4F3-4AF9-B9E0-9D72870A2410}">
      <dgm:prSet/>
      <dgm:spPr/>
      <dgm:t>
        <a:bodyPr/>
        <a:lstStyle/>
        <a:p>
          <a:endParaRPr lang="en-US"/>
        </a:p>
      </dgm:t>
    </dgm:pt>
    <dgm:pt modelId="{A93CE44A-6017-4CCC-BB48-C347377F9D05}" type="sibTrans" cxnId="{E44B99C0-A4F3-4AF9-B9E0-9D72870A2410}">
      <dgm:prSet/>
      <dgm:spPr/>
      <dgm:t>
        <a:bodyPr/>
        <a:lstStyle/>
        <a:p>
          <a:endParaRPr lang="en-US"/>
        </a:p>
      </dgm:t>
    </dgm:pt>
    <dgm:pt modelId="{BFC6C62D-8847-47C1-A9FB-F124905897BF}">
      <dgm:prSet/>
      <dgm:spPr/>
      <dgm:t>
        <a:bodyPr/>
        <a:lstStyle/>
        <a:p>
          <a:r>
            <a:rPr lang="en-US" dirty="0"/>
            <a:t>Lack of investment &amp; business models for e-bus &amp; mass transport</a:t>
          </a:r>
        </a:p>
      </dgm:t>
    </dgm:pt>
    <dgm:pt modelId="{A994847E-8E24-49D6-BA18-E510D156C75F}" type="parTrans" cxnId="{4438636B-3833-4176-AB0D-3F62F07C6671}">
      <dgm:prSet/>
      <dgm:spPr/>
      <dgm:t>
        <a:bodyPr/>
        <a:lstStyle/>
        <a:p>
          <a:endParaRPr lang="en-US"/>
        </a:p>
      </dgm:t>
    </dgm:pt>
    <dgm:pt modelId="{1957E542-2E9A-4AD8-966C-8695C0B48AC6}" type="sibTrans" cxnId="{4438636B-3833-4176-AB0D-3F62F07C6671}">
      <dgm:prSet/>
      <dgm:spPr/>
      <dgm:t>
        <a:bodyPr/>
        <a:lstStyle/>
        <a:p>
          <a:endParaRPr lang="en-US"/>
        </a:p>
      </dgm:t>
    </dgm:pt>
    <dgm:pt modelId="{42A40656-BD9E-4937-AC7F-D525A8D10A7C}">
      <dgm:prSet/>
      <dgm:spPr/>
      <dgm:t>
        <a:bodyPr/>
        <a:lstStyle/>
        <a:p>
          <a:r>
            <a:rPr lang="en-US" dirty="0"/>
            <a:t>Lack of human resources</a:t>
          </a:r>
        </a:p>
      </dgm:t>
    </dgm:pt>
    <dgm:pt modelId="{FA9DF1B6-D656-45B2-AAE7-892E8CBFA453}" type="parTrans" cxnId="{9C4200C4-934E-431E-9766-5446153E9CAB}">
      <dgm:prSet/>
      <dgm:spPr/>
      <dgm:t>
        <a:bodyPr/>
        <a:lstStyle/>
        <a:p>
          <a:endParaRPr lang="en-US"/>
        </a:p>
      </dgm:t>
    </dgm:pt>
    <dgm:pt modelId="{83516859-5E94-4061-B99A-163AFF3BDF3E}" type="sibTrans" cxnId="{9C4200C4-934E-431E-9766-5446153E9CAB}">
      <dgm:prSet/>
      <dgm:spPr/>
      <dgm:t>
        <a:bodyPr/>
        <a:lstStyle/>
        <a:p>
          <a:endParaRPr lang="en-US"/>
        </a:p>
      </dgm:t>
    </dgm:pt>
    <dgm:pt modelId="{BC4943C3-6F04-4071-90B5-129A1B43F985}">
      <dgm:prSet/>
      <dgm:spPr/>
      <dgm:t>
        <a:bodyPr/>
        <a:lstStyle/>
        <a:p>
          <a:r>
            <a:rPr lang="en-US" dirty="0"/>
            <a:t>Knowledge Management</a:t>
          </a:r>
        </a:p>
      </dgm:t>
    </dgm:pt>
    <dgm:pt modelId="{4D9F7D5E-18C9-49C9-82F6-83AF6E5EC74D}" type="parTrans" cxnId="{7F2FAA10-725E-493F-ADEF-24C09FCF7615}">
      <dgm:prSet/>
      <dgm:spPr/>
      <dgm:t>
        <a:bodyPr/>
        <a:lstStyle/>
        <a:p>
          <a:endParaRPr lang="en-US"/>
        </a:p>
      </dgm:t>
    </dgm:pt>
    <dgm:pt modelId="{4A43705A-C8F1-4480-9608-B6E407E7FE0D}" type="sibTrans" cxnId="{7F2FAA10-725E-493F-ADEF-24C09FCF7615}">
      <dgm:prSet/>
      <dgm:spPr/>
      <dgm:t>
        <a:bodyPr/>
        <a:lstStyle/>
        <a:p>
          <a:endParaRPr lang="en-US"/>
        </a:p>
      </dgm:t>
    </dgm:pt>
    <dgm:pt modelId="{61FD6E0E-F1B2-4D46-9272-383E619A6EC6}">
      <dgm:prSet/>
      <dgm:spPr/>
      <dgm:t>
        <a:bodyPr/>
        <a:lstStyle/>
        <a:p>
          <a:r>
            <a:rPr lang="en-US" dirty="0"/>
            <a:t>Inadequate data on transport systems</a:t>
          </a:r>
        </a:p>
      </dgm:t>
    </dgm:pt>
    <dgm:pt modelId="{BD33621B-325A-4379-B0BB-19C854ABE077}" type="parTrans" cxnId="{4B9FD862-DADB-4995-88EB-0713947ACAA0}">
      <dgm:prSet/>
      <dgm:spPr/>
      <dgm:t>
        <a:bodyPr/>
        <a:lstStyle/>
        <a:p>
          <a:endParaRPr lang="en-US"/>
        </a:p>
      </dgm:t>
    </dgm:pt>
    <dgm:pt modelId="{FB359527-0C0B-4ABF-8EDD-35DA62C08E65}" type="sibTrans" cxnId="{4B9FD862-DADB-4995-88EB-0713947ACAA0}">
      <dgm:prSet/>
      <dgm:spPr/>
      <dgm:t>
        <a:bodyPr/>
        <a:lstStyle/>
        <a:p>
          <a:endParaRPr lang="en-US"/>
        </a:p>
      </dgm:t>
    </dgm:pt>
    <dgm:pt modelId="{D783D2CD-76A3-4F55-B46D-370132C74EC6}">
      <dgm:prSet/>
      <dgm:spPr/>
      <dgm:t>
        <a:bodyPr/>
        <a:lstStyle/>
        <a:p>
          <a:r>
            <a:rPr lang="en-US" dirty="0"/>
            <a:t>Insufficient processing and dissemination of data</a:t>
          </a:r>
        </a:p>
      </dgm:t>
    </dgm:pt>
    <dgm:pt modelId="{7891AE00-E3A3-467A-A327-7244A49918C2}" type="parTrans" cxnId="{465F9EBE-3B18-4459-9F00-6CABF7BE6040}">
      <dgm:prSet/>
      <dgm:spPr/>
      <dgm:t>
        <a:bodyPr/>
        <a:lstStyle/>
        <a:p>
          <a:endParaRPr lang="en-US"/>
        </a:p>
      </dgm:t>
    </dgm:pt>
    <dgm:pt modelId="{6F192CDC-9711-442A-9FC8-C7BCDC39A681}" type="sibTrans" cxnId="{465F9EBE-3B18-4459-9F00-6CABF7BE6040}">
      <dgm:prSet/>
      <dgm:spPr/>
      <dgm:t>
        <a:bodyPr/>
        <a:lstStyle/>
        <a:p>
          <a:endParaRPr lang="en-US"/>
        </a:p>
      </dgm:t>
    </dgm:pt>
    <dgm:pt modelId="{74E17790-29CA-4D46-840F-BD5C4B0AEF20}">
      <dgm:prSet/>
      <dgm:spPr/>
      <dgm:t>
        <a:bodyPr/>
        <a:lstStyle/>
        <a:p>
          <a:r>
            <a:rPr lang="en-US" dirty="0"/>
            <a:t>Inadequate R&amp;D on EVs</a:t>
          </a:r>
        </a:p>
      </dgm:t>
    </dgm:pt>
    <dgm:pt modelId="{F55E6CF5-0D52-4C77-85B8-C04D6CD4CDB6}" type="parTrans" cxnId="{3B5D88D3-8F71-4962-9B9E-238BAF4EC1F6}">
      <dgm:prSet/>
      <dgm:spPr/>
      <dgm:t>
        <a:bodyPr/>
        <a:lstStyle/>
        <a:p>
          <a:endParaRPr lang="en-US"/>
        </a:p>
      </dgm:t>
    </dgm:pt>
    <dgm:pt modelId="{95CFA1A3-7CE5-4C36-BF33-7D91B3927322}" type="sibTrans" cxnId="{3B5D88D3-8F71-4962-9B9E-238BAF4EC1F6}">
      <dgm:prSet/>
      <dgm:spPr/>
      <dgm:t>
        <a:bodyPr/>
        <a:lstStyle/>
        <a:p>
          <a:endParaRPr lang="en-US"/>
        </a:p>
      </dgm:t>
    </dgm:pt>
    <dgm:pt modelId="{B47C1C38-EDC2-4C8E-AFEF-CFC81F6E46A1}" type="pres">
      <dgm:prSet presAssocID="{0E7726BD-974F-49F2-A448-E2205C802CA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4A65EACD-8720-4A09-BA27-A48BA4047546}" type="pres">
      <dgm:prSet presAssocID="{8A56A9AF-DEB4-402C-BDD0-85E1E73F0403}" presName="compNode" presStyleCnt="0"/>
      <dgm:spPr/>
    </dgm:pt>
    <dgm:pt modelId="{DDACF447-F039-4953-9301-15AA04AE469A}" type="pres">
      <dgm:prSet presAssocID="{8A56A9AF-DEB4-402C-BDD0-85E1E73F0403}" presName="aNode" presStyleLbl="bgShp" presStyleIdx="0" presStyleCnt="5" custLinFactNeighborY="260"/>
      <dgm:spPr/>
      <dgm:t>
        <a:bodyPr/>
        <a:lstStyle/>
        <a:p>
          <a:endParaRPr lang="en-GB"/>
        </a:p>
      </dgm:t>
    </dgm:pt>
    <dgm:pt modelId="{05DFEA1B-0602-44C1-9599-1998630BFC2C}" type="pres">
      <dgm:prSet presAssocID="{8A56A9AF-DEB4-402C-BDD0-85E1E73F0403}" presName="textNode" presStyleLbl="bgShp" presStyleIdx="0" presStyleCnt="5"/>
      <dgm:spPr/>
      <dgm:t>
        <a:bodyPr/>
        <a:lstStyle/>
        <a:p>
          <a:endParaRPr lang="en-GB"/>
        </a:p>
      </dgm:t>
    </dgm:pt>
    <dgm:pt modelId="{F82A5803-B1C7-4D60-ACAC-E4ADBB5FFAD8}" type="pres">
      <dgm:prSet presAssocID="{8A56A9AF-DEB4-402C-BDD0-85E1E73F0403}" presName="compChildNode" presStyleCnt="0"/>
      <dgm:spPr/>
    </dgm:pt>
    <dgm:pt modelId="{BA0EC5F5-4342-42FE-BB6B-3D17CA93563D}" type="pres">
      <dgm:prSet presAssocID="{8A56A9AF-DEB4-402C-BDD0-85E1E73F0403}" presName="theInnerList" presStyleCnt="0"/>
      <dgm:spPr/>
    </dgm:pt>
    <dgm:pt modelId="{35592C70-CCFB-467D-88CE-E3F5C98D5A27}" type="pres">
      <dgm:prSet presAssocID="{2106B156-9F08-4884-8B5A-FA1C6E449667}" presName="child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EC5FEB1-E2EC-4B64-8EB5-A1085A292117}" type="pres">
      <dgm:prSet presAssocID="{2106B156-9F08-4884-8B5A-FA1C6E449667}" presName="aSpace2" presStyleCnt="0"/>
      <dgm:spPr/>
    </dgm:pt>
    <dgm:pt modelId="{22F08E44-6B56-4A32-8A37-A1E910AB5E7D}" type="pres">
      <dgm:prSet presAssocID="{F55BAD6D-CE80-41EE-9982-AE3B94CB3E8D}" presName="child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2490F51-BCE6-410E-A2BC-146E712561CC}" type="pres">
      <dgm:prSet presAssocID="{F55BAD6D-CE80-41EE-9982-AE3B94CB3E8D}" presName="aSpace2" presStyleCnt="0"/>
      <dgm:spPr/>
    </dgm:pt>
    <dgm:pt modelId="{6703E43D-6AEF-4276-BF10-055FDBC43E83}" type="pres">
      <dgm:prSet presAssocID="{CEB6EBDB-CF02-4414-9284-1F8187402B14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935614-75B1-4EF1-A724-E4CFDFF44503}" type="pres">
      <dgm:prSet presAssocID="{8A56A9AF-DEB4-402C-BDD0-85E1E73F0403}" presName="aSpace" presStyleCnt="0"/>
      <dgm:spPr/>
    </dgm:pt>
    <dgm:pt modelId="{772FFD26-9C82-46AC-9F99-B60CC957522A}" type="pres">
      <dgm:prSet presAssocID="{3A2781E5-E64E-4399-97B7-E6BA23BB16F2}" presName="compNode" presStyleCnt="0"/>
      <dgm:spPr/>
    </dgm:pt>
    <dgm:pt modelId="{10675759-B508-49CC-9B0B-6132CA888D0D}" type="pres">
      <dgm:prSet presAssocID="{3A2781E5-E64E-4399-97B7-E6BA23BB16F2}" presName="aNode" presStyleLbl="bgShp" presStyleIdx="1" presStyleCnt="5" custLinFactNeighborY="260"/>
      <dgm:spPr/>
      <dgm:t>
        <a:bodyPr/>
        <a:lstStyle/>
        <a:p>
          <a:endParaRPr lang="en-GB"/>
        </a:p>
      </dgm:t>
    </dgm:pt>
    <dgm:pt modelId="{C485C16E-4E62-4CDE-93CF-E1D06EC83AF6}" type="pres">
      <dgm:prSet presAssocID="{3A2781E5-E64E-4399-97B7-E6BA23BB16F2}" presName="textNode" presStyleLbl="bgShp" presStyleIdx="1" presStyleCnt="5"/>
      <dgm:spPr/>
      <dgm:t>
        <a:bodyPr/>
        <a:lstStyle/>
        <a:p>
          <a:endParaRPr lang="en-GB"/>
        </a:p>
      </dgm:t>
    </dgm:pt>
    <dgm:pt modelId="{814E26DE-0004-47BF-84FB-645A8DAD2A61}" type="pres">
      <dgm:prSet presAssocID="{3A2781E5-E64E-4399-97B7-E6BA23BB16F2}" presName="compChildNode" presStyleCnt="0"/>
      <dgm:spPr/>
    </dgm:pt>
    <dgm:pt modelId="{A2A370C0-79D8-4E62-8143-06189E9C07A6}" type="pres">
      <dgm:prSet presAssocID="{3A2781E5-E64E-4399-97B7-E6BA23BB16F2}" presName="theInnerList" presStyleCnt="0"/>
      <dgm:spPr/>
    </dgm:pt>
    <dgm:pt modelId="{6F16B0BE-F5E6-4D17-9B67-0B4262072423}" type="pres">
      <dgm:prSet presAssocID="{36F8046A-0435-43BE-9713-6A51CF38FE90}" presName="child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F00042-01F0-4C6D-9547-7D18F52CE83D}" type="pres">
      <dgm:prSet presAssocID="{36F8046A-0435-43BE-9713-6A51CF38FE90}" presName="aSpace2" presStyleCnt="0"/>
      <dgm:spPr/>
    </dgm:pt>
    <dgm:pt modelId="{65BC7A28-D0D9-4905-85C4-2494B9CA944E}" type="pres">
      <dgm:prSet presAssocID="{6B095544-3ADD-49FB-8BEF-9ABBC46B1EC5}" presName="child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F92B1B-5EF5-4DE8-9BFF-702E5508ECBD}" type="pres">
      <dgm:prSet presAssocID="{6B095544-3ADD-49FB-8BEF-9ABBC46B1EC5}" presName="aSpace2" presStyleCnt="0"/>
      <dgm:spPr/>
    </dgm:pt>
    <dgm:pt modelId="{96786AFE-07D6-4601-9B54-0C0167A186F1}" type="pres">
      <dgm:prSet presAssocID="{9FE37E7F-44AC-4370-90C7-C1B3A7A116D9}" presName="child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C50BD-2D60-4B8C-BB96-1D9659D62FBD}" type="pres">
      <dgm:prSet presAssocID="{3A2781E5-E64E-4399-97B7-E6BA23BB16F2}" presName="aSpace" presStyleCnt="0"/>
      <dgm:spPr/>
    </dgm:pt>
    <dgm:pt modelId="{0238CBCA-DC43-49B2-8B5F-32131A3CB88E}" type="pres">
      <dgm:prSet presAssocID="{E27B3398-0A9B-4D77-935A-838C609444DB}" presName="compNode" presStyleCnt="0"/>
      <dgm:spPr/>
    </dgm:pt>
    <dgm:pt modelId="{A611DA85-B78F-4CC2-BF0B-961D12D8D739}" type="pres">
      <dgm:prSet presAssocID="{E27B3398-0A9B-4D77-935A-838C609444DB}" presName="aNode" presStyleLbl="bgShp" presStyleIdx="2" presStyleCnt="5" custLinFactNeighborY="260"/>
      <dgm:spPr/>
      <dgm:t>
        <a:bodyPr/>
        <a:lstStyle/>
        <a:p>
          <a:endParaRPr lang="en-GB"/>
        </a:p>
      </dgm:t>
    </dgm:pt>
    <dgm:pt modelId="{04B9B763-A837-4900-932E-666DFE1BFE4E}" type="pres">
      <dgm:prSet presAssocID="{E27B3398-0A9B-4D77-935A-838C609444DB}" presName="textNode" presStyleLbl="bgShp" presStyleIdx="2" presStyleCnt="5"/>
      <dgm:spPr/>
      <dgm:t>
        <a:bodyPr/>
        <a:lstStyle/>
        <a:p>
          <a:endParaRPr lang="en-GB"/>
        </a:p>
      </dgm:t>
    </dgm:pt>
    <dgm:pt modelId="{82DB1C6D-710E-4BEF-9A94-C1EDCF3E9F80}" type="pres">
      <dgm:prSet presAssocID="{E27B3398-0A9B-4D77-935A-838C609444DB}" presName="compChildNode" presStyleCnt="0"/>
      <dgm:spPr/>
    </dgm:pt>
    <dgm:pt modelId="{0A10B0C3-4CE9-4F49-814F-E5DB33D5FBC7}" type="pres">
      <dgm:prSet presAssocID="{E27B3398-0A9B-4D77-935A-838C609444DB}" presName="theInnerList" presStyleCnt="0"/>
      <dgm:spPr/>
    </dgm:pt>
    <dgm:pt modelId="{3CB678BA-9947-4BC4-9542-7E5B472F517B}" type="pres">
      <dgm:prSet presAssocID="{BB017F22-D9E2-4389-BD60-939104919D80}" presName="child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2F8820-2A48-4AFA-98A2-6D86ED0B08BB}" type="pres">
      <dgm:prSet presAssocID="{BB017F22-D9E2-4389-BD60-939104919D80}" presName="aSpace2" presStyleCnt="0"/>
      <dgm:spPr/>
    </dgm:pt>
    <dgm:pt modelId="{775109AB-6B8B-4636-9ABB-FECAE5E184B4}" type="pres">
      <dgm:prSet presAssocID="{F7A8DCEE-F2FA-43AA-858C-DFC7C3547F71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F93B949-7F41-48AC-A5F2-CF7F042EB11C}" type="pres">
      <dgm:prSet presAssocID="{F7A8DCEE-F2FA-43AA-858C-DFC7C3547F71}" presName="aSpace2" presStyleCnt="0"/>
      <dgm:spPr/>
    </dgm:pt>
    <dgm:pt modelId="{19931BA4-D74D-4931-94F2-71B68FBA5AED}" type="pres">
      <dgm:prSet presAssocID="{1016A74B-EAE6-426F-A9DE-FD307F55A461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270EA0D-662D-4C86-B123-36540D4B42FC}" type="pres">
      <dgm:prSet presAssocID="{E27B3398-0A9B-4D77-935A-838C609444DB}" presName="aSpace" presStyleCnt="0"/>
      <dgm:spPr/>
    </dgm:pt>
    <dgm:pt modelId="{62F1DC87-C866-46C5-9B9F-A8A04F900DBC}" type="pres">
      <dgm:prSet presAssocID="{7733A12E-C8AA-46B2-A477-EAEB92E17381}" presName="compNode" presStyleCnt="0"/>
      <dgm:spPr/>
    </dgm:pt>
    <dgm:pt modelId="{FCCE11D6-4196-4525-B9E1-B0520DE5F95B}" type="pres">
      <dgm:prSet presAssocID="{7733A12E-C8AA-46B2-A477-EAEB92E17381}" presName="aNode" presStyleLbl="bgShp" presStyleIdx="3" presStyleCnt="5" custLinFactNeighborY="260"/>
      <dgm:spPr/>
      <dgm:t>
        <a:bodyPr/>
        <a:lstStyle/>
        <a:p>
          <a:endParaRPr lang="en-GB"/>
        </a:p>
      </dgm:t>
    </dgm:pt>
    <dgm:pt modelId="{BA52DFAB-DE39-4383-9785-993E93DA81D8}" type="pres">
      <dgm:prSet presAssocID="{7733A12E-C8AA-46B2-A477-EAEB92E17381}" presName="textNode" presStyleLbl="bgShp" presStyleIdx="3" presStyleCnt="5"/>
      <dgm:spPr/>
      <dgm:t>
        <a:bodyPr/>
        <a:lstStyle/>
        <a:p>
          <a:endParaRPr lang="en-GB"/>
        </a:p>
      </dgm:t>
    </dgm:pt>
    <dgm:pt modelId="{A40AE19E-EEC2-4017-A01E-FE202D984E37}" type="pres">
      <dgm:prSet presAssocID="{7733A12E-C8AA-46B2-A477-EAEB92E17381}" presName="compChildNode" presStyleCnt="0"/>
      <dgm:spPr/>
    </dgm:pt>
    <dgm:pt modelId="{EA61759E-09DF-4103-8B28-FE12E4852E58}" type="pres">
      <dgm:prSet presAssocID="{7733A12E-C8AA-46B2-A477-EAEB92E17381}" presName="theInnerList" presStyleCnt="0"/>
      <dgm:spPr/>
    </dgm:pt>
    <dgm:pt modelId="{763317AD-439B-4C78-925F-72E5E0297157}" type="pres">
      <dgm:prSet presAssocID="{0732CE4A-0E48-402A-91BF-C9AC768E85E6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6C6E65-5253-47C1-AD07-406B21C67C84}" type="pres">
      <dgm:prSet presAssocID="{0732CE4A-0E48-402A-91BF-C9AC768E85E6}" presName="aSpace2" presStyleCnt="0"/>
      <dgm:spPr/>
    </dgm:pt>
    <dgm:pt modelId="{3670FD07-E0DC-4B3E-9763-F485A692E890}" type="pres">
      <dgm:prSet presAssocID="{BFC6C62D-8847-47C1-A9FB-F124905897BF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FED5C56-4822-4304-B34E-787FE8A0B2B2}" type="pres">
      <dgm:prSet presAssocID="{BFC6C62D-8847-47C1-A9FB-F124905897BF}" presName="aSpace2" presStyleCnt="0"/>
      <dgm:spPr/>
    </dgm:pt>
    <dgm:pt modelId="{95B3566B-6D68-45CE-B562-8EAE6F8F2C27}" type="pres">
      <dgm:prSet presAssocID="{42A40656-BD9E-4937-AC7F-D525A8D10A7C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34EEC07-826D-44B7-A367-455C63B6469B}" type="pres">
      <dgm:prSet presAssocID="{7733A12E-C8AA-46B2-A477-EAEB92E17381}" presName="aSpace" presStyleCnt="0"/>
      <dgm:spPr/>
    </dgm:pt>
    <dgm:pt modelId="{1D6FF1BA-69DB-4D68-901E-D0F1BAF954D1}" type="pres">
      <dgm:prSet presAssocID="{BC4943C3-6F04-4071-90B5-129A1B43F985}" presName="compNode" presStyleCnt="0"/>
      <dgm:spPr/>
    </dgm:pt>
    <dgm:pt modelId="{EFB4AF6C-EDF3-46BD-B57E-226F4FC3A8D5}" type="pres">
      <dgm:prSet presAssocID="{BC4943C3-6F04-4071-90B5-129A1B43F985}" presName="aNode" presStyleLbl="bgShp" presStyleIdx="4" presStyleCnt="5" custLinFactNeighborY="260"/>
      <dgm:spPr/>
      <dgm:t>
        <a:bodyPr/>
        <a:lstStyle/>
        <a:p>
          <a:endParaRPr lang="en-GB"/>
        </a:p>
      </dgm:t>
    </dgm:pt>
    <dgm:pt modelId="{0DBD2AE7-748E-466C-B603-A4B4626AB0D5}" type="pres">
      <dgm:prSet presAssocID="{BC4943C3-6F04-4071-90B5-129A1B43F985}" presName="textNode" presStyleLbl="bgShp" presStyleIdx="4" presStyleCnt="5"/>
      <dgm:spPr/>
      <dgm:t>
        <a:bodyPr/>
        <a:lstStyle/>
        <a:p>
          <a:endParaRPr lang="en-GB"/>
        </a:p>
      </dgm:t>
    </dgm:pt>
    <dgm:pt modelId="{B7237067-3019-421E-A8EF-6D67E2AF3A82}" type="pres">
      <dgm:prSet presAssocID="{BC4943C3-6F04-4071-90B5-129A1B43F985}" presName="compChildNode" presStyleCnt="0"/>
      <dgm:spPr/>
    </dgm:pt>
    <dgm:pt modelId="{661FFD9D-03AB-4FC7-B129-1A11149D8B17}" type="pres">
      <dgm:prSet presAssocID="{BC4943C3-6F04-4071-90B5-129A1B43F985}" presName="theInnerList" presStyleCnt="0"/>
      <dgm:spPr/>
    </dgm:pt>
    <dgm:pt modelId="{DA39593F-BEDB-45E4-B9A5-342B9AF0BBC1}" type="pres">
      <dgm:prSet presAssocID="{61FD6E0E-F1B2-4D46-9272-383E619A6EC6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82639DD-7F81-485D-A3BC-146359BAE77A}" type="pres">
      <dgm:prSet presAssocID="{61FD6E0E-F1B2-4D46-9272-383E619A6EC6}" presName="aSpace2" presStyleCnt="0"/>
      <dgm:spPr/>
    </dgm:pt>
    <dgm:pt modelId="{9D4D28F4-E9A6-42C2-BC76-11C1CEA1C499}" type="pres">
      <dgm:prSet presAssocID="{D783D2CD-76A3-4F55-B46D-370132C74EC6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DD8B38A-D6B0-446A-9E16-056FF01D8E3F}" type="pres">
      <dgm:prSet presAssocID="{D783D2CD-76A3-4F55-B46D-370132C74EC6}" presName="aSpace2" presStyleCnt="0"/>
      <dgm:spPr/>
    </dgm:pt>
    <dgm:pt modelId="{684623B8-4B0B-43DC-B87D-393E89BC7BAD}" type="pres">
      <dgm:prSet presAssocID="{74E17790-29CA-4D46-840F-BD5C4B0AEF20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ED75321-5C48-4F57-BFD4-6175D2190C4F}" type="presOf" srcId="{E27B3398-0A9B-4D77-935A-838C609444DB}" destId="{04B9B763-A837-4900-932E-666DFE1BFE4E}" srcOrd="1" destOrd="0" presId="urn:microsoft.com/office/officeart/2005/8/layout/lProcess2"/>
    <dgm:cxn modelId="{6B072119-B65A-4900-9983-01AB5F207887}" type="presOf" srcId="{61FD6E0E-F1B2-4D46-9272-383E619A6EC6}" destId="{DA39593F-BEDB-45E4-B9A5-342B9AF0BBC1}" srcOrd="0" destOrd="0" presId="urn:microsoft.com/office/officeart/2005/8/layout/lProcess2"/>
    <dgm:cxn modelId="{9E4FF913-1C86-4676-BE04-90866BAB7C1B}" type="presOf" srcId="{0732CE4A-0E48-402A-91BF-C9AC768E85E6}" destId="{763317AD-439B-4C78-925F-72E5E0297157}" srcOrd="0" destOrd="0" presId="urn:microsoft.com/office/officeart/2005/8/layout/lProcess2"/>
    <dgm:cxn modelId="{9C4200C4-934E-431E-9766-5446153E9CAB}" srcId="{7733A12E-C8AA-46B2-A477-EAEB92E17381}" destId="{42A40656-BD9E-4937-AC7F-D525A8D10A7C}" srcOrd="2" destOrd="0" parTransId="{FA9DF1B6-D656-45B2-AAE7-892E8CBFA453}" sibTransId="{83516859-5E94-4061-B99A-163AFF3BDF3E}"/>
    <dgm:cxn modelId="{70CD0777-9955-480F-BD29-120612F96F57}" type="presOf" srcId="{8A56A9AF-DEB4-402C-BDD0-85E1E73F0403}" destId="{05DFEA1B-0602-44C1-9599-1998630BFC2C}" srcOrd="1" destOrd="0" presId="urn:microsoft.com/office/officeart/2005/8/layout/lProcess2"/>
    <dgm:cxn modelId="{718C4646-11B0-4093-B9B6-6DB9A6D0AB35}" type="presOf" srcId="{3A2781E5-E64E-4399-97B7-E6BA23BB16F2}" destId="{C485C16E-4E62-4CDE-93CF-E1D06EC83AF6}" srcOrd="1" destOrd="0" presId="urn:microsoft.com/office/officeart/2005/8/layout/lProcess2"/>
    <dgm:cxn modelId="{F6826C23-35B2-43DB-9792-165827CB417D}" type="presOf" srcId="{42A40656-BD9E-4937-AC7F-D525A8D10A7C}" destId="{95B3566B-6D68-45CE-B562-8EAE6F8F2C27}" srcOrd="0" destOrd="0" presId="urn:microsoft.com/office/officeart/2005/8/layout/lProcess2"/>
    <dgm:cxn modelId="{3044A999-A468-416B-A0A5-5AC4D0A7934A}" srcId="{3A2781E5-E64E-4399-97B7-E6BA23BB16F2}" destId="{6B095544-3ADD-49FB-8BEF-9ABBC46B1EC5}" srcOrd="1" destOrd="0" parTransId="{5E909EB5-FE28-4CA3-AAC2-1AAD7DD929D4}" sibTransId="{A146F9FA-D3EC-44B1-A850-8A0DA44B65BD}"/>
    <dgm:cxn modelId="{36F5B46B-C83E-4879-81CD-F9EA71BFEA95}" type="presOf" srcId="{CEB6EBDB-CF02-4414-9284-1F8187402B14}" destId="{6703E43D-6AEF-4276-BF10-055FDBC43E83}" srcOrd="0" destOrd="0" presId="urn:microsoft.com/office/officeart/2005/8/layout/lProcess2"/>
    <dgm:cxn modelId="{6F207767-B33F-4D6F-8712-8DE45EAD8DCE}" type="presOf" srcId="{3A2781E5-E64E-4399-97B7-E6BA23BB16F2}" destId="{10675759-B508-49CC-9B0B-6132CA888D0D}" srcOrd="0" destOrd="0" presId="urn:microsoft.com/office/officeart/2005/8/layout/lProcess2"/>
    <dgm:cxn modelId="{662ED4CD-D74A-4F47-A6C2-EDFB2935AA5C}" srcId="{0E7726BD-974F-49F2-A448-E2205C802CAB}" destId="{8A56A9AF-DEB4-402C-BDD0-85E1E73F0403}" srcOrd="0" destOrd="0" parTransId="{25852B92-9453-46F9-8FDA-CBF4E3BA6BB8}" sibTransId="{3549E327-87BA-4A7F-A523-627B3186352E}"/>
    <dgm:cxn modelId="{3B5D88D3-8F71-4962-9B9E-238BAF4EC1F6}" srcId="{BC4943C3-6F04-4071-90B5-129A1B43F985}" destId="{74E17790-29CA-4D46-840F-BD5C4B0AEF20}" srcOrd="2" destOrd="0" parTransId="{F55E6CF5-0D52-4C77-85B8-C04D6CD4CDB6}" sibTransId="{95CFA1A3-7CE5-4C36-BF33-7D91B3927322}"/>
    <dgm:cxn modelId="{4B9FD862-DADB-4995-88EB-0713947ACAA0}" srcId="{BC4943C3-6F04-4071-90B5-129A1B43F985}" destId="{61FD6E0E-F1B2-4D46-9272-383E619A6EC6}" srcOrd="0" destOrd="0" parTransId="{BD33621B-325A-4379-B0BB-19C854ABE077}" sibTransId="{FB359527-0C0B-4ABF-8EDD-35DA62C08E65}"/>
    <dgm:cxn modelId="{484C7BF2-0676-4440-BC96-DD7C4B66F653}" srcId="{E27B3398-0A9B-4D77-935A-838C609444DB}" destId="{1016A74B-EAE6-426F-A9DE-FD307F55A461}" srcOrd="2" destOrd="0" parTransId="{541ED53A-46E9-4C70-BA1B-8F76EA99A8F2}" sibTransId="{B037E125-ACF0-4B86-B1DE-81591BA1D2D6}"/>
    <dgm:cxn modelId="{CD893097-6F06-4F4D-BA4D-58AB1C4E4D83}" srcId="{8A56A9AF-DEB4-402C-BDD0-85E1E73F0403}" destId="{F55BAD6D-CE80-41EE-9982-AE3B94CB3E8D}" srcOrd="1" destOrd="0" parTransId="{4EF3CBB2-6F9C-4891-BAA9-3374681254A8}" sibTransId="{3C5530DE-8702-46D8-B028-1CBF4B2706B0}"/>
    <dgm:cxn modelId="{88B8696B-0812-4EEF-A051-CEEBB7EF674E}" type="presOf" srcId="{BB017F22-D9E2-4389-BD60-939104919D80}" destId="{3CB678BA-9947-4BC4-9542-7E5B472F517B}" srcOrd="0" destOrd="0" presId="urn:microsoft.com/office/officeart/2005/8/layout/lProcess2"/>
    <dgm:cxn modelId="{6866EDE5-DA8A-4C8B-8BB0-B36A8B8E96BB}" srcId="{0E7726BD-974F-49F2-A448-E2205C802CAB}" destId="{3A2781E5-E64E-4399-97B7-E6BA23BB16F2}" srcOrd="1" destOrd="0" parTransId="{91376DB9-A812-46CB-B40D-D7C96DFA5272}" sibTransId="{299A1591-3C4E-46C6-815B-2B51AF803D77}"/>
    <dgm:cxn modelId="{F01A8732-B329-4380-8BB3-FC12E21F21DE}" type="presOf" srcId="{7733A12E-C8AA-46B2-A477-EAEB92E17381}" destId="{FCCE11D6-4196-4525-B9E1-B0520DE5F95B}" srcOrd="0" destOrd="0" presId="urn:microsoft.com/office/officeart/2005/8/layout/lProcess2"/>
    <dgm:cxn modelId="{B293177F-11B5-4215-9E1E-486F438DCDF0}" type="presOf" srcId="{9FE37E7F-44AC-4370-90C7-C1B3A7A116D9}" destId="{96786AFE-07D6-4601-9B54-0C0167A186F1}" srcOrd="0" destOrd="0" presId="urn:microsoft.com/office/officeart/2005/8/layout/lProcess2"/>
    <dgm:cxn modelId="{75A8C545-901A-4254-8A45-8CB31205AEC9}" type="presOf" srcId="{BC4943C3-6F04-4071-90B5-129A1B43F985}" destId="{0DBD2AE7-748E-466C-B603-A4B4626AB0D5}" srcOrd="1" destOrd="0" presId="urn:microsoft.com/office/officeart/2005/8/layout/lProcess2"/>
    <dgm:cxn modelId="{F4BCAAD1-17F7-4385-ACA0-F18E6373EF00}" type="presOf" srcId="{36F8046A-0435-43BE-9713-6A51CF38FE90}" destId="{6F16B0BE-F5E6-4D17-9B67-0B4262072423}" srcOrd="0" destOrd="0" presId="urn:microsoft.com/office/officeart/2005/8/layout/lProcess2"/>
    <dgm:cxn modelId="{67C10FC9-C2EF-4390-84F4-FF51DC698B2B}" type="presOf" srcId="{F7A8DCEE-F2FA-43AA-858C-DFC7C3547F71}" destId="{775109AB-6B8B-4636-9ABB-FECAE5E184B4}" srcOrd="0" destOrd="0" presId="urn:microsoft.com/office/officeart/2005/8/layout/lProcess2"/>
    <dgm:cxn modelId="{7F2FAA10-725E-493F-ADEF-24C09FCF7615}" srcId="{0E7726BD-974F-49F2-A448-E2205C802CAB}" destId="{BC4943C3-6F04-4071-90B5-129A1B43F985}" srcOrd="4" destOrd="0" parTransId="{4D9F7D5E-18C9-49C9-82F6-83AF6E5EC74D}" sibTransId="{4A43705A-C8F1-4480-9608-B6E407E7FE0D}"/>
    <dgm:cxn modelId="{EFF6630D-CF3D-4CA2-9EDB-E1D1C03484D3}" srcId="{0E7726BD-974F-49F2-A448-E2205C802CAB}" destId="{E27B3398-0A9B-4D77-935A-838C609444DB}" srcOrd="2" destOrd="0" parTransId="{9C8D13C3-B17B-499C-9980-55999153129E}" sibTransId="{AE5A3539-4406-4C41-8260-F76744F8E085}"/>
    <dgm:cxn modelId="{44A54DC2-92BB-4C6A-909F-EA0F147E9C64}" type="presOf" srcId="{BC4943C3-6F04-4071-90B5-129A1B43F985}" destId="{EFB4AF6C-EDF3-46BD-B57E-226F4FC3A8D5}" srcOrd="0" destOrd="0" presId="urn:microsoft.com/office/officeart/2005/8/layout/lProcess2"/>
    <dgm:cxn modelId="{B929E097-9BDA-4FDB-ABF7-CCFB403AF3BD}" type="presOf" srcId="{8A56A9AF-DEB4-402C-BDD0-85E1E73F0403}" destId="{DDACF447-F039-4953-9301-15AA04AE469A}" srcOrd="0" destOrd="0" presId="urn:microsoft.com/office/officeart/2005/8/layout/lProcess2"/>
    <dgm:cxn modelId="{EA6890FB-3E7F-4EC5-8573-9C20EFE11281}" srcId="{8A56A9AF-DEB4-402C-BDD0-85E1E73F0403}" destId="{2106B156-9F08-4884-8B5A-FA1C6E449667}" srcOrd="0" destOrd="0" parTransId="{FC7F2D7D-A8F3-4F7E-8BF0-EFAD70BEFC43}" sibTransId="{B1CC9F8A-6509-4E35-96B2-2BDA0C6ABE72}"/>
    <dgm:cxn modelId="{38310DA1-B346-4A62-99E3-6C9720CD4BCB}" srcId="{0E7726BD-974F-49F2-A448-E2205C802CAB}" destId="{7733A12E-C8AA-46B2-A477-EAEB92E17381}" srcOrd="3" destOrd="0" parTransId="{9A31438A-B077-4EE9-9D27-1EA271D5E1D3}" sibTransId="{613FE564-7992-4B49-90DD-DBF88BEC1493}"/>
    <dgm:cxn modelId="{2413762B-05AC-475A-94E6-0DC74A272BFC}" srcId="{E27B3398-0A9B-4D77-935A-838C609444DB}" destId="{F7A8DCEE-F2FA-43AA-858C-DFC7C3547F71}" srcOrd="1" destOrd="0" parTransId="{96FDA46E-B856-4A3B-ADED-9DD1CC7A60A4}" sibTransId="{9716457F-5095-46E6-94F8-100F7F5F7E5B}"/>
    <dgm:cxn modelId="{07B1D090-3D63-43E8-A7C5-B6BE1AC3777D}" type="presOf" srcId="{1016A74B-EAE6-426F-A9DE-FD307F55A461}" destId="{19931BA4-D74D-4931-94F2-71B68FBA5AED}" srcOrd="0" destOrd="0" presId="urn:microsoft.com/office/officeart/2005/8/layout/lProcess2"/>
    <dgm:cxn modelId="{6257296E-CEDB-4FDF-B572-43A0B4209D55}" type="presOf" srcId="{74E17790-29CA-4D46-840F-BD5C4B0AEF20}" destId="{684623B8-4B0B-43DC-B87D-393E89BC7BAD}" srcOrd="0" destOrd="0" presId="urn:microsoft.com/office/officeart/2005/8/layout/lProcess2"/>
    <dgm:cxn modelId="{85C750DB-C16C-40BA-91BF-7DEF5F4CE167}" srcId="{E27B3398-0A9B-4D77-935A-838C609444DB}" destId="{BB017F22-D9E2-4389-BD60-939104919D80}" srcOrd="0" destOrd="0" parTransId="{224007FE-8418-47F4-AD33-25C4BF169DAE}" sibTransId="{99D066B1-A05D-428A-8BFC-D6D760864F87}"/>
    <dgm:cxn modelId="{6F232937-9BEB-45D6-A55D-DF7BDCDD20AE}" type="presOf" srcId="{2106B156-9F08-4884-8B5A-FA1C6E449667}" destId="{35592C70-CCFB-467D-88CE-E3F5C98D5A27}" srcOrd="0" destOrd="0" presId="urn:microsoft.com/office/officeart/2005/8/layout/lProcess2"/>
    <dgm:cxn modelId="{465F9EBE-3B18-4459-9F00-6CABF7BE6040}" srcId="{BC4943C3-6F04-4071-90B5-129A1B43F985}" destId="{D783D2CD-76A3-4F55-B46D-370132C74EC6}" srcOrd="1" destOrd="0" parTransId="{7891AE00-E3A3-467A-A327-7244A49918C2}" sibTransId="{6F192CDC-9711-442A-9FC8-C7BCDC39A681}"/>
    <dgm:cxn modelId="{E44B99C0-A4F3-4AF9-B9E0-9D72870A2410}" srcId="{7733A12E-C8AA-46B2-A477-EAEB92E17381}" destId="{0732CE4A-0E48-402A-91BF-C9AC768E85E6}" srcOrd="0" destOrd="0" parTransId="{9478479C-2233-485F-AA92-2601EAEB8966}" sibTransId="{A93CE44A-6017-4CCC-BB48-C347377F9D05}"/>
    <dgm:cxn modelId="{214650C6-6E4E-4FFE-9A56-9E587BE00321}" type="presOf" srcId="{6B095544-3ADD-49FB-8BEF-9ABBC46B1EC5}" destId="{65BC7A28-D0D9-4905-85C4-2494B9CA944E}" srcOrd="0" destOrd="0" presId="urn:microsoft.com/office/officeart/2005/8/layout/lProcess2"/>
    <dgm:cxn modelId="{99A6FFE4-7F87-470D-BE11-1834AACC832A}" srcId="{8A56A9AF-DEB4-402C-BDD0-85E1E73F0403}" destId="{CEB6EBDB-CF02-4414-9284-1F8187402B14}" srcOrd="2" destOrd="0" parTransId="{9FDC18D5-8BF0-4D7F-85F0-AC3C6B9F189A}" sibTransId="{B02C15BA-449E-4DA3-80D9-F5E659103C51}"/>
    <dgm:cxn modelId="{7B4F85BA-A31B-409F-894B-E12FF55A43A1}" srcId="{3A2781E5-E64E-4399-97B7-E6BA23BB16F2}" destId="{9FE37E7F-44AC-4370-90C7-C1B3A7A116D9}" srcOrd="2" destOrd="0" parTransId="{C459C64B-892E-4AB8-B9F5-AB1ADBF3963F}" sibTransId="{251C0806-16E8-47EC-9603-B62A6D4A0E9E}"/>
    <dgm:cxn modelId="{8C0C33E4-9AB5-45F8-B126-3BFF9618C8AD}" type="presOf" srcId="{F55BAD6D-CE80-41EE-9982-AE3B94CB3E8D}" destId="{22F08E44-6B56-4A32-8A37-A1E910AB5E7D}" srcOrd="0" destOrd="0" presId="urn:microsoft.com/office/officeart/2005/8/layout/lProcess2"/>
    <dgm:cxn modelId="{4438636B-3833-4176-AB0D-3F62F07C6671}" srcId="{7733A12E-C8AA-46B2-A477-EAEB92E17381}" destId="{BFC6C62D-8847-47C1-A9FB-F124905897BF}" srcOrd="1" destOrd="0" parTransId="{A994847E-8E24-49D6-BA18-E510D156C75F}" sibTransId="{1957E542-2E9A-4AD8-966C-8695C0B48AC6}"/>
    <dgm:cxn modelId="{B649922A-A9B8-4D2E-874D-281BB793479F}" type="presOf" srcId="{7733A12E-C8AA-46B2-A477-EAEB92E17381}" destId="{BA52DFAB-DE39-4383-9785-993E93DA81D8}" srcOrd="1" destOrd="0" presId="urn:microsoft.com/office/officeart/2005/8/layout/lProcess2"/>
    <dgm:cxn modelId="{80AD8E82-E6A7-4DE5-9031-D25465CE71AD}" type="presOf" srcId="{BFC6C62D-8847-47C1-A9FB-F124905897BF}" destId="{3670FD07-E0DC-4B3E-9763-F485A692E890}" srcOrd="0" destOrd="0" presId="urn:microsoft.com/office/officeart/2005/8/layout/lProcess2"/>
    <dgm:cxn modelId="{B015E303-FA82-4677-9301-45D24494DC46}" srcId="{3A2781E5-E64E-4399-97B7-E6BA23BB16F2}" destId="{36F8046A-0435-43BE-9713-6A51CF38FE90}" srcOrd="0" destOrd="0" parTransId="{670962B7-8265-457C-92E8-E132606C8FF3}" sibTransId="{E379D620-55E0-44A8-B757-5D4279D946A0}"/>
    <dgm:cxn modelId="{4617DF1D-47D9-4407-8938-CA79F8540AFA}" type="presOf" srcId="{E27B3398-0A9B-4D77-935A-838C609444DB}" destId="{A611DA85-B78F-4CC2-BF0B-961D12D8D739}" srcOrd="0" destOrd="0" presId="urn:microsoft.com/office/officeart/2005/8/layout/lProcess2"/>
    <dgm:cxn modelId="{B7C51653-D130-4BEF-ACB5-F602D290E199}" type="presOf" srcId="{D783D2CD-76A3-4F55-B46D-370132C74EC6}" destId="{9D4D28F4-E9A6-42C2-BC76-11C1CEA1C499}" srcOrd="0" destOrd="0" presId="urn:microsoft.com/office/officeart/2005/8/layout/lProcess2"/>
    <dgm:cxn modelId="{202A2FBA-38C1-4A32-951A-DEB46C863751}" type="presOf" srcId="{0E7726BD-974F-49F2-A448-E2205C802CAB}" destId="{B47C1C38-EDC2-4C8E-AFEF-CFC81F6E46A1}" srcOrd="0" destOrd="0" presId="urn:microsoft.com/office/officeart/2005/8/layout/lProcess2"/>
    <dgm:cxn modelId="{A9FB6781-61F8-471A-A0BD-99144D895346}" type="presParOf" srcId="{B47C1C38-EDC2-4C8E-AFEF-CFC81F6E46A1}" destId="{4A65EACD-8720-4A09-BA27-A48BA4047546}" srcOrd="0" destOrd="0" presId="urn:microsoft.com/office/officeart/2005/8/layout/lProcess2"/>
    <dgm:cxn modelId="{F982D4F7-0831-4908-89AB-FC7196EFF4CB}" type="presParOf" srcId="{4A65EACD-8720-4A09-BA27-A48BA4047546}" destId="{DDACF447-F039-4953-9301-15AA04AE469A}" srcOrd="0" destOrd="0" presId="urn:microsoft.com/office/officeart/2005/8/layout/lProcess2"/>
    <dgm:cxn modelId="{F531DFB7-B7D7-4868-B4ED-6B3454D737A9}" type="presParOf" srcId="{4A65EACD-8720-4A09-BA27-A48BA4047546}" destId="{05DFEA1B-0602-44C1-9599-1998630BFC2C}" srcOrd="1" destOrd="0" presId="urn:microsoft.com/office/officeart/2005/8/layout/lProcess2"/>
    <dgm:cxn modelId="{9D5E3F58-5717-4FEE-A2D7-3E16D5060C3F}" type="presParOf" srcId="{4A65EACD-8720-4A09-BA27-A48BA4047546}" destId="{F82A5803-B1C7-4D60-ACAC-E4ADBB5FFAD8}" srcOrd="2" destOrd="0" presId="urn:microsoft.com/office/officeart/2005/8/layout/lProcess2"/>
    <dgm:cxn modelId="{15207628-5B60-4271-B135-5A1434CA80C7}" type="presParOf" srcId="{F82A5803-B1C7-4D60-ACAC-E4ADBB5FFAD8}" destId="{BA0EC5F5-4342-42FE-BB6B-3D17CA93563D}" srcOrd="0" destOrd="0" presId="urn:microsoft.com/office/officeart/2005/8/layout/lProcess2"/>
    <dgm:cxn modelId="{D03724F8-66F9-4E26-8DCA-08A63F0AB03C}" type="presParOf" srcId="{BA0EC5F5-4342-42FE-BB6B-3D17CA93563D}" destId="{35592C70-CCFB-467D-88CE-E3F5C98D5A27}" srcOrd="0" destOrd="0" presId="urn:microsoft.com/office/officeart/2005/8/layout/lProcess2"/>
    <dgm:cxn modelId="{14A45D2A-1E83-4CC8-93AB-935A7787232A}" type="presParOf" srcId="{BA0EC5F5-4342-42FE-BB6B-3D17CA93563D}" destId="{2EC5FEB1-E2EC-4B64-8EB5-A1085A292117}" srcOrd="1" destOrd="0" presId="urn:microsoft.com/office/officeart/2005/8/layout/lProcess2"/>
    <dgm:cxn modelId="{50FB5C9E-B2BF-499D-8595-D0CFFFD7C78F}" type="presParOf" srcId="{BA0EC5F5-4342-42FE-BB6B-3D17CA93563D}" destId="{22F08E44-6B56-4A32-8A37-A1E910AB5E7D}" srcOrd="2" destOrd="0" presId="urn:microsoft.com/office/officeart/2005/8/layout/lProcess2"/>
    <dgm:cxn modelId="{87A8A798-8F82-4A42-B485-6C96615A77D5}" type="presParOf" srcId="{BA0EC5F5-4342-42FE-BB6B-3D17CA93563D}" destId="{82490F51-BCE6-410E-A2BC-146E712561CC}" srcOrd="3" destOrd="0" presId="urn:microsoft.com/office/officeart/2005/8/layout/lProcess2"/>
    <dgm:cxn modelId="{79A148AE-5099-4CA6-9992-FD391648B413}" type="presParOf" srcId="{BA0EC5F5-4342-42FE-BB6B-3D17CA93563D}" destId="{6703E43D-6AEF-4276-BF10-055FDBC43E83}" srcOrd="4" destOrd="0" presId="urn:microsoft.com/office/officeart/2005/8/layout/lProcess2"/>
    <dgm:cxn modelId="{B85EE683-AFC7-418C-A46C-4B893EA570E9}" type="presParOf" srcId="{B47C1C38-EDC2-4C8E-AFEF-CFC81F6E46A1}" destId="{C4935614-75B1-4EF1-A724-E4CFDFF44503}" srcOrd="1" destOrd="0" presId="urn:microsoft.com/office/officeart/2005/8/layout/lProcess2"/>
    <dgm:cxn modelId="{14F18805-8EF7-4AD5-8B6A-EB5DF1826A92}" type="presParOf" srcId="{B47C1C38-EDC2-4C8E-AFEF-CFC81F6E46A1}" destId="{772FFD26-9C82-46AC-9F99-B60CC957522A}" srcOrd="2" destOrd="0" presId="urn:microsoft.com/office/officeart/2005/8/layout/lProcess2"/>
    <dgm:cxn modelId="{5BF92522-65DE-4487-A910-9D844EEB0CBE}" type="presParOf" srcId="{772FFD26-9C82-46AC-9F99-B60CC957522A}" destId="{10675759-B508-49CC-9B0B-6132CA888D0D}" srcOrd="0" destOrd="0" presId="urn:microsoft.com/office/officeart/2005/8/layout/lProcess2"/>
    <dgm:cxn modelId="{489A13B5-3203-48E8-8152-05FD7518A1A6}" type="presParOf" srcId="{772FFD26-9C82-46AC-9F99-B60CC957522A}" destId="{C485C16E-4E62-4CDE-93CF-E1D06EC83AF6}" srcOrd="1" destOrd="0" presId="urn:microsoft.com/office/officeart/2005/8/layout/lProcess2"/>
    <dgm:cxn modelId="{CF90230A-E3AF-469C-8F65-3359CD945F01}" type="presParOf" srcId="{772FFD26-9C82-46AC-9F99-B60CC957522A}" destId="{814E26DE-0004-47BF-84FB-645A8DAD2A61}" srcOrd="2" destOrd="0" presId="urn:microsoft.com/office/officeart/2005/8/layout/lProcess2"/>
    <dgm:cxn modelId="{6D62D174-47DD-45D2-A6DE-FA5C249C0603}" type="presParOf" srcId="{814E26DE-0004-47BF-84FB-645A8DAD2A61}" destId="{A2A370C0-79D8-4E62-8143-06189E9C07A6}" srcOrd="0" destOrd="0" presId="urn:microsoft.com/office/officeart/2005/8/layout/lProcess2"/>
    <dgm:cxn modelId="{AD200608-07B4-4FF0-B2C5-31A1E4B63BC0}" type="presParOf" srcId="{A2A370C0-79D8-4E62-8143-06189E9C07A6}" destId="{6F16B0BE-F5E6-4D17-9B67-0B4262072423}" srcOrd="0" destOrd="0" presId="urn:microsoft.com/office/officeart/2005/8/layout/lProcess2"/>
    <dgm:cxn modelId="{69F80C8B-13AB-4DA0-B674-FDC3A70ACC47}" type="presParOf" srcId="{A2A370C0-79D8-4E62-8143-06189E9C07A6}" destId="{2BF00042-01F0-4C6D-9547-7D18F52CE83D}" srcOrd="1" destOrd="0" presId="urn:microsoft.com/office/officeart/2005/8/layout/lProcess2"/>
    <dgm:cxn modelId="{028998D9-B1D0-4E34-9BC2-7CD615241A75}" type="presParOf" srcId="{A2A370C0-79D8-4E62-8143-06189E9C07A6}" destId="{65BC7A28-D0D9-4905-85C4-2494B9CA944E}" srcOrd="2" destOrd="0" presId="urn:microsoft.com/office/officeart/2005/8/layout/lProcess2"/>
    <dgm:cxn modelId="{5815BBBE-8ED7-40C2-AFC8-91F2B46C17BA}" type="presParOf" srcId="{A2A370C0-79D8-4E62-8143-06189E9C07A6}" destId="{26F92B1B-5EF5-4DE8-9BFF-702E5508ECBD}" srcOrd="3" destOrd="0" presId="urn:microsoft.com/office/officeart/2005/8/layout/lProcess2"/>
    <dgm:cxn modelId="{5BDE64D8-67B3-4BF1-87AA-0EA984C64999}" type="presParOf" srcId="{A2A370C0-79D8-4E62-8143-06189E9C07A6}" destId="{96786AFE-07D6-4601-9B54-0C0167A186F1}" srcOrd="4" destOrd="0" presId="urn:microsoft.com/office/officeart/2005/8/layout/lProcess2"/>
    <dgm:cxn modelId="{FD920AE4-DAB8-44DA-A2C9-C34D1FB3D7E4}" type="presParOf" srcId="{B47C1C38-EDC2-4C8E-AFEF-CFC81F6E46A1}" destId="{0E5C50BD-2D60-4B8C-BB96-1D9659D62FBD}" srcOrd="3" destOrd="0" presId="urn:microsoft.com/office/officeart/2005/8/layout/lProcess2"/>
    <dgm:cxn modelId="{47D60CEF-3068-481A-A485-81A7B6CA24F6}" type="presParOf" srcId="{B47C1C38-EDC2-4C8E-AFEF-CFC81F6E46A1}" destId="{0238CBCA-DC43-49B2-8B5F-32131A3CB88E}" srcOrd="4" destOrd="0" presId="urn:microsoft.com/office/officeart/2005/8/layout/lProcess2"/>
    <dgm:cxn modelId="{BD4ECD4D-72CE-4DD2-980B-0C969B090FC9}" type="presParOf" srcId="{0238CBCA-DC43-49B2-8B5F-32131A3CB88E}" destId="{A611DA85-B78F-4CC2-BF0B-961D12D8D739}" srcOrd="0" destOrd="0" presId="urn:microsoft.com/office/officeart/2005/8/layout/lProcess2"/>
    <dgm:cxn modelId="{D4221B33-D488-4D7D-ADCE-79BA77ADAB34}" type="presParOf" srcId="{0238CBCA-DC43-49B2-8B5F-32131A3CB88E}" destId="{04B9B763-A837-4900-932E-666DFE1BFE4E}" srcOrd="1" destOrd="0" presId="urn:microsoft.com/office/officeart/2005/8/layout/lProcess2"/>
    <dgm:cxn modelId="{D0F8611B-A400-41B6-811F-9FA978642653}" type="presParOf" srcId="{0238CBCA-DC43-49B2-8B5F-32131A3CB88E}" destId="{82DB1C6D-710E-4BEF-9A94-C1EDCF3E9F80}" srcOrd="2" destOrd="0" presId="urn:microsoft.com/office/officeart/2005/8/layout/lProcess2"/>
    <dgm:cxn modelId="{27263FFC-DBE5-4E47-941C-2498DA477277}" type="presParOf" srcId="{82DB1C6D-710E-4BEF-9A94-C1EDCF3E9F80}" destId="{0A10B0C3-4CE9-4F49-814F-E5DB33D5FBC7}" srcOrd="0" destOrd="0" presId="urn:microsoft.com/office/officeart/2005/8/layout/lProcess2"/>
    <dgm:cxn modelId="{9840CB0B-04C2-486C-AC3E-4625A547B9F0}" type="presParOf" srcId="{0A10B0C3-4CE9-4F49-814F-E5DB33D5FBC7}" destId="{3CB678BA-9947-4BC4-9542-7E5B472F517B}" srcOrd="0" destOrd="0" presId="urn:microsoft.com/office/officeart/2005/8/layout/lProcess2"/>
    <dgm:cxn modelId="{DE69C611-1E0A-441E-8453-FF16A523DB9C}" type="presParOf" srcId="{0A10B0C3-4CE9-4F49-814F-E5DB33D5FBC7}" destId="{502F8820-2A48-4AFA-98A2-6D86ED0B08BB}" srcOrd="1" destOrd="0" presId="urn:microsoft.com/office/officeart/2005/8/layout/lProcess2"/>
    <dgm:cxn modelId="{9FC4DB4C-E787-44B4-94C0-37F8EC32045B}" type="presParOf" srcId="{0A10B0C3-4CE9-4F49-814F-E5DB33D5FBC7}" destId="{775109AB-6B8B-4636-9ABB-FECAE5E184B4}" srcOrd="2" destOrd="0" presId="urn:microsoft.com/office/officeart/2005/8/layout/lProcess2"/>
    <dgm:cxn modelId="{0215F8E3-C2E0-4161-BAC7-AE8CB2146F7D}" type="presParOf" srcId="{0A10B0C3-4CE9-4F49-814F-E5DB33D5FBC7}" destId="{2F93B949-7F41-48AC-A5F2-CF7F042EB11C}" srcOrd="3" destOrd="0" presId="urn:microsoft.com/office/officeart/2005/8/layout/lProcess2"/>
    <dgm:cxn modelId="{1271AE4C-2A87-4702-8226-FF8C8B1FC907}" type="presParOf" srcId="{0A10B0C3-4CE9-4F49-814F-E5DB33D5FBC7}" destId="{19931BA4-D74D-4931-94F2-71B68FBA5AED}" srcOrd="4" destOrd="0" presId="urn:microsoft.com/office/officeart/2005/8/layout/lProcess2"/>
    <dgm:cxn modelId="{F9E2C3BC-592D-4D55-8B41-8940357F858C}" type="presParOf" srcId="{B47C1C38-EDC2-4C8E-AFEF-CFC81F6E46A1}" destId="{9270EA0D-662D-4C86-B123-36540D4B42FC}" srcOrd="5" destOrd="0" presId="urn:microsoft.com/office/officeart/2005/8/layout/lProcess2"/>
    <dgm:cxn modelId="{1B5F78B5-CFBA-4706-8530-ACDA547BEA5F}" type="presParOf" srcId="{B47C1C38-EDC2-4C8E-AFEF-CFC81F6E46A1}" destId="{62F1DC87-C866-46C5-9B9F-A8A04F900DBC}" srcOrd="6" destOrd="0" presId="urn:microsoft.com/office/officeart/2005/8/layout/lProcess2"/>
    <dgm:cxn modelId="{0F30C11E-9B7F-4290-887A-9E9A2114DAA7}" type="presParOf" srcId="{62F1DC87-C866-46C5-9B9F-A8A04F900DBC}" destId="{FCCE11D6-4196-4525-B9E1-B0520DE5F95B}" srcOrd="0" destOrd="0" presId="urn:microsoft.com/office/officeart/2005/8/layout/lProcess2"/>
    <dgm:cxn modelId="{6AC95625-5F47-4BFB-8648-024DB4054A77}" type="presParOf" srcId="{62F1DC87-C866-46C5-9B9F-A8A04F900DBC}" destId="{BA52DFAB-DE39-4383-9785-993E93DA81D8}" srcOrd="1" destOrd="0" presId="urn:microsoft.com/office/officeart/2005/8/layout/lProcess2"/>
    <dgm:cxn modelId="{C0716119-A91B-4C0E-B2E9-FA1C656B0300}" type="presParOf" srcId="{62F1DC87-C866-46C5-9B9F-A8A04F900DBC}" destId="{A40AE19E-EEC2-4017-A01E-FE202D984E37}" srcOrd="2" destOrd="0" presId="urn:microsoft.com/office/officeart/2005/8/layout/lProcess2"/>
    <dgm:cxn modelId="{66267F2A-BF0A-4891-B7CA-C3405E277641}" type="presParOf" srcId="{A40AE19E-EEC2-4017-A01E-FE202D984E37}" destId="{EA61759E-09DF-4103-8B28-FE12E4852E58}" srcOrd="0" destOrd="0" presId="urn:microsoft.com/office/officeart/2005/8/layout/lProcess2"/>
    <dgm:cxn modelId="{A3B1D760-DAD9-4527-9F09-12C9B7B958DC}" type="presParOf" srcId="{EA61759E-09DF-4103-8B28-FE12E4852E58}" destId="{763317AD-439B-4C78-925F-72E5E0297157}" srcOrd="0" destOrd="0" presId="urn:microsoft.com/office/officeart/2005/8/layout/lProcess2"/>
    <dgm:cxn modelId="{CA0E16E0-7001-42E0-8F45-323B618ADB21}" type="presParOf" srcId="{EA61759E-09DF-4103-8B28-FE12E4852E58}" destId="{AB6C6E65-5253-47C1-AD07-406B21C67C84}" srcOrd="1" destOrd="0" presId="urn:microsoft.com/office/officeart/2005/8/layout/lProcess2"/>
    <dgm:cxn modelId="{352726AC-EF8E-416D-87CD-39734173C30A}" type="presParOf" srcId="{EA61759E-09DF-4103-8B28-FE12E4852E58}" destId="{3670FD07-E0DC-4B3E-9763-F485A692E890}" srcOrd="2" destOrd="0" presId="urn:microsoft.com/office/officeart/2005/8/layout/lProcess2"/>
    <dgm:cxn modelId="{D8D7F572-2F25-4207-BB5A-12C224813C3A}" type="presParOf" srcId="{EA61759E-09DF-4103-8B28-FE12E4852E58}" destId="{3FED5C56-4822-4304-B34E-787FE8A0B2B2}" srcOrd="3" destOrd="0" presId="urn:microsoft.com/office/officeart/2005/8/layout/lProcess2"/>
    <dgm:cxn modelId="{7959DD45-A033-451C-895B-4C9145CA0DE3}" type="presParOf" srcId="{EA61759E-09DF-4103-8B28-FE12E4852E58}" destId="{95B3566B-6D68-45CE-B562-8EAE6F8F2C27}" srcOrd="4" destOrd="0" presId="urn:microsoft.com/office/officeart/2005/8/layout/lProcess2"/>
    <dgm:cxn modelId="{5D4FC8FC-1D32-4B08-B061-6F558407BC93}" type="presParOf" srcId="{B47C1C38-EDC2-4C8E-AFEF-CFC81F6E46A1}" destId="{234EEC07-826D-44B7-A367-455C63B6469B}" srcOrd="7" destOrd="0" presId="urn:microsoft.com/office/officeart/2005/8/layout/lProcess2"/>
    <dgm:cxn modelId="{53B9C728-5D97-4F77-A571-9715F345FF07}" type="presParOf" srcId="{B47C1C38-EDC2-4C8E-AFEF-CFC81F6E46A1}" destId="{1D6FF1BA-69DB-4D68-901E-D0F1BAF954D1}" srcOrd="8" destOrd="0" presId="urn:microsoft.com/office/officeart/2005/8/layout/lProcess2"/>
    <dgm:cxn modelId="{29488EAF-ED33-4E22-BAB1-670B33E498B8}" type="presParOf" srcId="{1D6FF1BA-69DB-4D68-901E-D0F1BAF954D1}" destId="{EFB4AF6C-EDF3-46BD-B57E-226F4FC3A8D5}" srcOrd="0" destOrd="0" presId="urn:microsoft.com/office/officeart/2005/8/layout/lProcess2"/>
    <dgm:cxn modelId="{C872BD1C-5DA1-4DA3-A612-5E341210BAC0}" type="presParOf" srcId="{1D6FF1BA-69DB-4D68-901E-D0F1BAF954D1}" destId="{0DBD2AE7-748E-466C-B603-A4B4626AB0D5}" srcOrd="1" destOrd="0" presId="urn:microsoft.com/office/officeart/2005/8/layout/lProcess2"/>
    <dgm:cxn modelId="{FCBD3045-72B0-41F0-980B-F841BD1CF4E3}" type="presParOf" srcId="{1D6FF1BA-69DB-4D68-901E-D0F1BAF954D1}" destId="{B7237067-3019-421E-A8EF-6D67E2AF3A82}" srcOrd="2" destOrd="0" presId="urn:microsoft.com/office/officeart/2005/8/layout/lProcess2"/>
    <dgm:cxn modelId="{6506F10F-EAE8-4AA7-8F48-66A23FD15937}" type="presParOf" srcId="{B7237067-3019-421E-A8EF-6D67E2AF3A82}" destId="{661FFD9D-03AB-4FC7-B129-1A11149D8B17}" srcOrd="0" destOrd="0" presId="urn:microsoft.com/office/officeart/2005/8/layout/lProcess2"/>
    <dgm:cxn modelId="{3B49B98D-A7F6-4E1E-A310-83F5A92E27D5}" type="presParOf" srcId="{661FFD9D-03AB-4FC7-B129-1A11149D8B17}" destId="{DA39593F-BEDB-45E4-B9A5-342B9AF0BBC1}" srcOrd="0" destOrd="0" presId="urn:microsoft.com/office/officeart/2005/8/layout/lProcess2"/>
    <dgm:cxn modelId="{C9F1F9E5-1816-4D0D-A48A-F9F5A6AB7CC2}" type="presParOf" srcId="{661FFD9D-03AB-4FC7-B129-1A11149D8B17}" destId="{F82639DD-7F81-485D-A3BC-146359BAE77A}" srcOrd="1" destOrd="0" presId="urn:microsoft.com/office/officeart/2005/8/layout/lProcess2"/>
    <dgm:cxn modelId="{68024282-6F20-4C80-9917-98F9BAD6F45C}" type="presParOf" srcId="{661FFD9D-03AB-4FC7-B129-1A11149D8B17}" destId="{9D4D28F4-E9A6-42C2-BC76-11C1CEA1C499}" srcOrd="2" destOrd="0" presId="urn:microsoft.com/office/officeart/2005/8/layout/lProcess2"/>
    <dgm:cxn modelId="{09E78850-ACC9-4D60-A4A3-74A011474239}" type="presParOf" srcId="{661FFD9D-03AB-4FC7-B129-1A11149D8B17}" destId="{CDD8B38A-D6B0-446A-9E16-056FF01D8E3F}" srcOrd="3" destOrd="0" presId="urn:microsoft.com/office/officeart/2005/8/layout/lProcess2"/>
    <dgm:cxn modelId="{CF0D54B3-35E4-458E-9444-8EED4432B751}" type="presParOf" srcId="{661FFD9D-03AB-4FC7-B129-1A11149D8B17}" destId="{684623B8-4B0B-43DC-B87D-393E89BC7BAD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CF447-F039-4953-9301-15AA04AE469A}">
      <dsp:nvSpPr>
        <dsp:cNvPr id="0" name=""/>
        <dsp:cNvSpPr/>
      </dsp:nvSpPr>
      <dsp:spPr>
        <a:xfrm>
          <a:off x="5247" y="0"/>
          <a:ext cx="1841565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Policies</a:t>
          </a:r>
        </a:p>
      </dsp:txBody>
      <dsp:txXfrm>
        <a:off x="5247" y="0"/>
        <a:ext cx="1841565" cy="1625600"/>
      </dsp:txXfrm>
    </dsp:sp>
    <dsp:sp modelId="{35592C70-CCFB-467D-88CE-E3F5C98D5A27}">
      <dsp:nvSpPr>
        <dsp:cNvPr id="0" name=""/>
        <dsp:cNvSpPr/>
      </dsp:nvSpPr>
      <dsp:spPr>
        <a:xfrm>
          <a:off x="189404" y="1626063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Absence of clear targets &amp; key indicators</a:t>
          </a:r>
        </a:p>
      </dsp:txBody>
      <dsp:txXfrm>
        <a:off x="220584" y="1657243"/>
        <a:ext cx="1410892" cy="1002191"/>
      </dsp:txXfrm>
    </dsp:sp>
    <dsp:sp modelId="{22F08E44-6B56-4A32-8A37-A1E910AB5E7D}">
      <dsp:nvSpPr>
        <dsp:cNvPr id="0" name=""/>
        <dsp:cNvSpPr/>
      </dsp:nvSpPr>
      <dsp:spPr>
        <a:xfrm>
          <a:off x="189404" y="2854391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Lack of plans &amp; budget to implement policies</a:t>
          </a:r>
        </a:p>
      </dsp:txBody>
      <dsp:txXfrm>
        <a:off x="220584" y="2885571"/>
        <a:ext cx="1410892" cy="1002191"/>
      </dsp:txXfrm>
    </dsp:sp>
    <dsp:sp modelId="{6703E43D-6AEF-4276-BF10-055FDBC43E83}">
      <dsp:nvSpPr>
        <dsp:cNvPr id="0" name=""/>
        <dsp:cNvSpPr/>
      </dsp:nvSpPr>
      <dsp:spPr>
        <a:xfrm>
          <a:off x="189404" y="4082719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Lack of standards for EVs charging stations, etc.</a:t>
          </a:r>
        </a:p>
      </dsp:txBody>
      <dsp:txXfrm>
        <a:off x="220584" y="4113899"/>
        <a:ext cx="1410892" cy="1002191"/>
      </dsp:txXfrm>
    </dsp:sp>
    <dsp:sp modelId="{10675759-B508-49CC-9B0B-6132CA888D0D}">
      <dsp:nvSpPr>
        <dsp:cNvPr id="0" name=""/>
        <dsp:cNvSpPr/>
      </dsp:nvSpPr>
      <dsp:spPr>
        <a:xfrm>
          <a:off x="1984931" y="0"/>
          <a:ext cx="1841565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Governance</a:t>
          </a:r>
        </a:p>
      </dsp:txBody>
      <dsp:txXfrm>
        <a:off x="1984931" y="0"/>
        <a:ext cx="1841565" cy="1625600"/>
      </dsp:txXfrm>
    </dsp:sp>
    <dsp:sp modelId="{6F16B0BE-F5E6-4D17-9B67-0B4262072423}">
      <dsp:nvSpPr>
        <dsp:cNvPr id="0" name=""/>
        <dsp:cNvSpPr/>
      </dsp:nvSpPr>
      <dsp:spPr>
        <a:xfrm>
          <a:off x="2169087" y="1626063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Inadequate planning, management &amp; monitoring of Public Transport</a:t>
          </a:r>
        </a:p>
      </dsp:txBody>
      <dsp:txXfrm>
        <a:off x="2200267" y="1657243"/>
        <a:ext cx="1410892" cy="1002191"/>
      </dsp:txXfrm>
    </dsp:sp>
    <dsp:sp modelId="{65BC7A28-D0D9-4905-85C4-2494B9CA944E}">
      <dsp:nvSpPr>
        <dsp:cNvPr id="0" name=""/>
        <dsp:cNvSpPr/>
      </dsp:nvSpPr>
      <dsp:spPr>
        <a:xfrm>
          <a:off x="2169087" y="2854391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Lack of political support</a:t>
          </a:r>
        </a:p>
      </dsp:txBody>
      <dsp:txXfrm>
        <a:off x="2200267" y="2885571"/>
        <a:ext cx="1410892" cy="1002191"/>
      </dsp:txXfrm>
    </dsp:sp>
    <dsp:sp modelId="{96786AFE-07D6-4601-9B54-0C0167A186F1}">
      <dsp:nvSpPr>
        <dsp:cNvPr id="0" name=""/>
        <dsp:cNvSpPr/>
      </dsp:nvSpPr>
      <dsp:spPr>
        <a:xfrm>
          <a:off x="2169087" y="4082719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Poor coordination among relevant agencies</a:t>
          </a:r>
        </a:p>
      </dsp:txBody>
      <dsp:txXfrm>
        <a:off x="2200267" y="4113899"/>
        <a:ext cx="1410892" cy="1002191"/>
      </dsp:txXfrm>
    </dsp:sp>
    <dsp:sp modelId="{A611DA85-B78F-4CC2-BF0B-961D12D8D739}">
      <dsp:nvSpPr>
        <dsp:cNvPr id="0" name=""/>
        <dsp:cNvSpPr/>
      </dsp:nvSpPr>
      <dsp:spPr>
        <a:xfrm>
          <a:off x="3964614" y="0"/>
          <a:ext cx="1841565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Technology Infrastructure &amp; Markets</a:t>
          </a:r>
        </a:p>
      </dsp:txBody>
      <dsp:txXfrm>
        <a:off x="3964614" y="0"/>
        <a:ext cx="1841565" cy="1625600"/>
      </dsp:txXfrm>
    </dsp:sp>
    <dsp:sp modelId="{3CB678BA-9947-4BC4-9542-7E5B472F517B}">
      <dsp:nvSpPr>
        <dsp:cNvPr id="0" name=""/>
        <dsp:cNvSpPr/>
      </dsp:nvSpPr>
      <dsp:spPr>
        <a:xfrm>
          <a:off x="4148770" y="1626063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Limited number of suitable vehicle models in the market</a:t>
          </a:r>
        </a:p>
      </dsp:txBody>
      <dsp:txXfrm>
        <a:off x="4179950" y="1657243"/>
        <a:ext cx="1410892" cy="1002191"/>
      </dsp:txXfrm>
    </dsp:sp>
    <dsp:sp modelId="{775109AB-6B8B-4636-9ABB-FECAE5E184B4}">
      <dsp:nvSpPr>
        <dsp:cNvPr id="0" name=""/>
        <dsp:cNvSpPr/>
      </dsp:nvSpPr>
      <dsp:spPr>
        <a:xfrm>
          <a:off x="4148770" y="2854391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Insufficient charging infrastructure</a:t>
          </a:r>
        </a:p>
      </dsp:txBody>
      <dsp:txXfrm>
        <a:off x="4179950" y="2885571"/>
        <a:ext cx="1410892" cy="1002191"/>
      </dsp:txXfrm>
    </dsp:sp>
    <dsp:sp modelId="{19931BA4-D74D-4931-94F2-71B68FBA5AED}">
      <dsp:nvSpPr>
        <dsp:cNvPr id="0" name=""/>
        <dsp:cNvSpPr/>
      </dsp:nvSpPr>
      <dsp:spPr>
        <a:xfrm>
          <a:off x="4148770" y="4082719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Low consumer confidence and demand</a:t>
          </a:r>
        </a:p>
      </dsp:txBody>
      <dsp:txXfrm>
        <a:off x="4179950" y="4113899"/>
        <a:ext cx="1410892" cy="1002191"/>
      </dsp:txXfrm>
    </dsp:sp>
    <dsp:sp modelId="{FCCE11D6-4196-4525-B9E1-B0520DE5F95B}">
      <dsp:nvSpPr>
        <dsp:cNvPr id="0" name=""/>
        <dsp:cNvSpPr/>
      </dsp:nvSpPr>
      <dsp:spPr>
        <a:xfrm>
          <a:off x="5944297" y="0"/>
          <a:ext cx="1841565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Financing and Resources</a:t>
          </a:r>
        </a:p>
      </dsp:txBody>
      <dsp:txXfrm>
        <a:off x="5944297" y="0"/>
        <a:ext cx="1841565" cy="1625600"/>
      </dsp:txXfrm>
    </dsp:sp>
    <dsp:sp modelId="{763317AD-439B-4C78-925F-72E5E0297157}">
      <dsp:nvSpPr>
        <dsp:cNvPr id="0" name=""/>
        <dsp:cNvSpPr/>
      </dsp:nvSpPr>
      <dsp:spPr>
        <a:xfrm>
          <a:off x="6128453" y="1626063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Lack of comprehensive financing package with incentives</a:t>
          </a:r>
        </a:p>
      </dsp:txBody>
      <dsp:txXfrm>
        <a:off x="6159633" y="1657243"/>
        <a:ext cx="1410892" cy="1002191"/>
      </dsp:txXfrm>
    </dsp:sp>
    <dsp:sp modelId="{3670FD07-E0DC-4B3E-9763-F485A692E890}">
      <dsp:nvSpPr>
        <dsp:cNvPr id="0" name=""/>
        <dsp:cNvSpPr/>
      </dsp:nvSpPr>
      <dsp:spPr>
        <a:xfrm>
          <a:off x="6128453" y="2854391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Lack of investment &amp; business models for e-bus &amp; mass transport</a:t>
          </a:r>
        </a:p>
      </dsp:txBody>
      <dsp:txXfrm>
        <a:off x="6159633" y="2885571"/>
        <a:ext cx="1410892" cy="1002191"/>
      </dsp:txXfrm>
    </dsp:sp>
    <dsp:sp modelId="{95B3566B-6D68-45CE-B562-8EAE6F8F2C27}">
      <dsp:nvSpPr>
        <dsp:cNvPr id="0" name=""/>
        <dsp:cNvSpPr/>
      </dsp:nvSpPr>
      <dsp:spPr>
        <a:xfrm>
          <a:off x="6128453" y="4082719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Lack of human resources</a:t>
          </a:r>
        </a:p>
      </dsp:txBody>
      <dsp:txXfrm>
        <a:off x="6159633" y="4113899"/>
        <a:ext cx="1410892" cy="1002191"/>
      </dsp:txXfrm>
    </dsp:sp>
    <dsp:sp modelId="{EFB4AF6C-EDF3-46BD-B57E-226F4FC3A8D5}">
      <dsp:nvSpPr>
        <dsp:cNvPr id="0" name=""/>
        <dsp:cNvSpPr/>
      </dsp:nvSpPr>
      <dsp:spPr>
        <a:xfrm>
          <a:off x="7923980" y="0"/>
          <a:ext cx="1841565" cy="541866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/>
            <a:t>Knowledge Management</a:t>
          </a:r>
        </a:p>
      </dsp:txBody>
      <dsp:txXfrm>
        <a:off x="7923980" y="0"/>
        <a:ext cx="1841565" cy="1625600"/>
      </dsp:txXfrm>
    </dsp:sp>
    <dsp:sp modelId="{DA39593F-BEDB-45E4-B9A5-342B9AF0BBC1}">
      <dsp:nvSpPr>
        <dsp:cNvPr id="0" name=""/>
        <dsp:cNvSpPr/>
      </dsp:nvSpPr>
      <dsp:spPr>
        <a:xfrm>
          <a:off x="8108136" y="1626063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Inadequate data on transport systems</a:t>
          </a:r>
        </a:p>
      </dsp:txBody>
      <dsp:txXfrm>
        <a:off x="8139316" y="1657243"/>
        <a:ext cx="1410892" cy="1002191"/>
      </dsp:txXfrm>
    </dsp:sp>
    <dsp:sp modelId="{9D4D28F4-E9A6-42C2-BC76-11C1CEA1C499}">
      <dsp:nvSpPr>
        <dsp:cNvPr id="0" name=""/>
        <dsp:cNvSpPr/>
      </dsp:nvSpPr>
      <dsp:spPr>
        <a:xfrm>
          <a:off x="8108136" y="2854391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Insufficient processing and dissemination of data</a:t>
          </a:r>
        </a:p>
      </dsp:txBody>
      <dsp:txXfrm>
        <a:off x="8139316" y="2885571"/>
        <a:ext cx="1410892" cy="1002191"/>
      </dsp:txXfrm>
    </dsp:sp>
    <dsp:sp modelId="{684623B8-4B0B-43DC-B87D-393E89BC7BAD}">
      <dsp:nvSpPr>
        <dsp:cNvPr id="0" name=""/>
        <dsp:cNvSpPr/>
      </dsp:nvSpPr>
      <dsp:spPr>
        <a:xfrm>
          <a:off x="8108136" y="4082719"/>
          <a:ext cx="1473252" cy="10645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Inadequate R&amp;D on EVs</a:t>
          </a:r>
        </a:p>
      </dsp:txBody>
      <dsp:txXfrm>
        <a:off x="8139316" y="4113899"/>
        <a:ext cx="1410892" cy="1002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34911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40539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5" name="Google Shape;15;p3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718157" y="284896"/>
            <a:ext cx="1009363" cy="65265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mailto:Bhushan.tuladhar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4060440" y="1136983"/>
            <a:ext cx="673683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rgbClr val="59B7A7"/>
                </a:solidFill>
                <a:latin typeface="Arial"/>
                <a:ea typeface="Arial"/>
                <a:cs typeface="Arial"/>
                <a:sym typeface="Arial"/>
              </a:rPr>
              <a:t>Integrated Urban Electric Mobility Solutions in the Context of the Paris Agreement, the Sustainable Development Goals and the New Urban Agenda </a:t>
            </a:r>
            <a:endParaRPr sz="1800" b="0" i="0" u="none" strike="noStrike" cap="none">
              <a:solidFill>
                <a:srgbClr val="59B7A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777327" y="2230867"/>
            <a:ext cx="10298868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flagship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“Urban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mobility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sustainable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electrification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large urban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areas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developing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emerging</a:t>
            </a:r>
            <a:r>
              <a:rPr lang="de-DE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6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economies</a:t>
            </a:r>
            <a:r>
              <a:rPr lang="de-DE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</a:t>
            </a:fld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924966" y="1202248"/>
            <a:ext cx="3262980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de-DE" sz="2800" b="1" i="0" u="none" strike="noStrike" cap="none">
                <a:solidFill>
                  <a:srgbClr val="59B7A7"/>
                </a:solidFill>
                <a:latin typeface="Arial"/>
                <a:ea typeface="Arial"/>
                <a:cs typeface="Arial"/>
                <a:sym typeface="Arial"/>
              </a:rPr>
              <a:t>SOLUTIONSplus: </a:t>
            </a:r>
            <a:endParaRPr sz="2800" b="1" i="0" u="none" strike="noStrike" cap="none">
              <a:solidFill>
                <a:srgbClr val="59B7A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" name="Google Shape;93;p1"/>
          <p:cNvCxnSpPr/>
          <p:nvPr/>
        </p:nvCxnSpPr>
        <p:spPr>
          <a:xfrm>
            <a:off x="4047858" y="1098610"/>
            <a:ext cx="14457" cy="956116"/>
          </a:xfrm>
          <a:prstGeom prst="straightConnector1">
            <a:avLst/>
          </a:prstGeom>
          <a:noFill/>
          <a:ln w="38100" cap="flat" cmpd="sng">
            <a:solidFill>
              <a:srgbClr val="59B7A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"/>
          <p:cNvSpPr/>
          <p:nvPr/>
        </p:nvSpPr>
        <p:spPr>
          <a:xfrm>
            <a:off x="715676" y="3232901"/>
            <a:ext cx="1029886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de-DE" sz="3200" b="1" dirty="0">
                <a:solidFill>
                  <a:srgbClr val="2F5496"/>
                </a:solidFill>
              </a:rPr>
              <a:t>Kathmandu</a:t>
            </a:r>
            <a:r>
              <a:rPr lang="de-DE" sz="3200" b="1" i="0" u="none" strike="noStrike" cap="none" dirty="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DEMO</a:t>
            </a:r>
            <a:endParaRPr sz="3200" b="0" i="0" u="none" strike="noStrike" cap="none" dirty="0">
              <a:solidFill>
                <a:srgbClr val="2F54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958267" y="3987419"/>
            <a:ext cx="1029886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SOLUTIONSplus</a:t>
            </a:r>
            <a:r>
              <a:rPr lang="de-DE" sz="24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Webinar</a:t>
            </a:r>
            <a:r>
              <a:rPr lang="de-DE" sz="24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de-DE" sz="2400" b="1" i="0" u="none" strike="noStrike" cap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Demonstrating</a:t>
            </a:r>
            <a:r>
              <a:rPr lang="de-DE" sz="24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e-mobility</a:t>
            </a:r>
            <a:r>
              <a:rPr lang="de-DE" sz="24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solutions</a:t>
            </a:r>
            <a:r>
              <a:rPr lang="de-DE" sz="24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Hanoi, </a:t>
            </a:r>
            <a:r>
              <a:rPr lang="de-DE" sz="2400" b="1" i="0" u="none" strike="noStrike" cap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Kathmandu</a:t>
            </a:r>
            <a:r>
              <a:rPr lang="de-DE" sz="24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de-DE" sz="24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Pasig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 err="1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July</a:t>
            </a:r>
            <a:r>
              <a:rPr lang="de-DE" sz="2000" b="1" i="0" u="none" strike="noStrike" cap="none" dirty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 3rd, 2020</a:t>
            </a:r>
            <a:endParaRPr sz="2000" b="0" i="0" u="none" strike="noStrike" cap="none" dirty="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1096397" y="5366946"/>
            <a:ext cx="10298868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</a:rPr>
              <a:t>Bhushan Tuladhar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</a:rPr>
              <a:t>Sajha Yatayat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1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6" b="823"/>
          <a:stretch/>
        </p:blipFill>
        <p:spPr>
          <a:xfrm>
            <a:off x="-24300" y="696325"/>
            <a:ext cx="5853663" cy="62364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96" y="-56271"/>
            <a:ext cx="4874171" cy="95437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EV Policy in Nepal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752" y="1969894"/>
            <a:ext cx="7404757" cy="4704955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Environment Friendly Transport </a:t>
            </a:r>
            <a:r>
              <a:rPr lang="en-GB" dirty="0" smtClean="0"/>
              <a:t>Policy</a:t>
            </a:r>
            <a:r>
              <a:rPr lang="en-GB" dirty="0"/>
              <a:t> </a:t>
            </a:r>
            <a:r>
              <a:rPr lang="en-GB" dirty="0" smtClean="0"/>
              <a:t>2014</a:t>
            </a:r>
            <a:r>
              <a:rPr lang="en-GB" dirty="0"/>
              <a:t>/15</a:t>
            </a:r>
          </a:p>
          <a:p>
            <a:pPr lvl="1"/>
            <a:r>
              <a:rPr lang="en-GB" dirty="0"/>
              <a:t>Target of 20% EVs by 2020</a:t>
            </a:r>
          </a:p>
          <a:p>
            <a:r>
              <a:rPr lang="en-GB" dirty="0"/>
              <a:t>Nationally Determined Contribution (NDC) </a:t>
            </a:r>
          </a:p>
          <a:p>
            <a:pPr lvl="1"/>
            <a:r>
              <a:rPr lang="en-GB" dirty="0"/>
              <a:t>Increase EV by 20% by 2020 compared to 2010</a:t>
            </a:r>
          </a:p>
          <a:p>
            <a:r>
              <a:rPr lang="en-GB" dirty="0"/>
              <a:t>Province 3 Target 100% EV by 2028</a:t>
            </a:r>
          </a:p>
          <a:p>
            <a:r>
              <a:rPr lang="en-GB" dirty="0"/>
              <a:t>Reduced Custom Duty &amp; VAT for EVs</a:t>
            </a:r>
          </a:p>
          <a:p>
            <a:r>
              <a:rPr lang="en-US" dirty="0"/>
              <a:t>Pollution Tax of Rs. 1.50/l of petrol &amp; diesel</a:t>
            </a:r>
          </a:p>
          <a:p>
            <a:r>
              <a:rPr lang="en-US" dirty="0"/>
              <a:t>EV Strategy launched by PM</a:t>
            </a:r>
          </a:p>
          <a:p>
            <a:pPr lvl="1"/>
            <a:r>
              <a:rPr lang="en-US" sz="2600" dirty="0"/>
              <a:t>Establish unit for E-mobility</a:t>
            </a:r>
          </a:p>
          <a:p>
            <a:pPr lvl="1"/>
            <a:r>
              <a:rPr lang="en-US" sz="2600" dirty="0"/>
              <a:t>National Program for E-mobility</a:t>
            </a:r>
          </a:p>
          <a:p>
            <a:pPr lvl="1"/>
            <a:r>
              <a:rPr lang="en-US" sz="2600" dirty="0"/>
              <a:t>Financing mechanism</a:t>
            </a:r>
          </a:p>
        </p:txBody>
      </p:sp>
    </p:spTree>
    <p:extLst>
      <p:ext uri="{BB962C8B-B14F-4D97-AF65-F5344CB8AC3E}">
        <p14:creationId xmlns:p14="http://schemas.microsoft.com/office/powerpoint/2010/main" val="158430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b="23152"/>
          <a:stretch/>
        </p:blipFill>
        <p:spPr>
          <a:xfrm>
            <a:off x="0" y="1313190"/>
            <a:ext cx="12192000" cy="55448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13244" y="6248400"/>
            <a:ext cx="206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Photo: Nepali Times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1028" y="1072923"/>
            <a:ext cx="11008142" cy="3305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Increasing electricity </a:t>
            </a:r>
            <a:r>
              <a:rPr lang="en-US" sz="2400" b="1" dirty="0" smtClean="0">
                <a:solidFill>
                  <a:schemeClr val="bg1"/>
                </a:solidFill>
              </a:rPr>
              <a:t>supply - Hydropower</a:t>
            </a:r>
            <a:endParaRPr lang="en-US" sz="2400" b="1" dirty="0">
              <a:solidFill>
                <a:schemeClr val="bg1"/>
              </a:solidFill>
            </a:endParaRP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Need to control budget deficit &amp; petroleum is the main contributor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High demand for vehicles – potential to expand public transport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Pollution is seen as a major problem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Some </a:t>
            </a:r>
            <a:r>
              <a:rPr lang="en-US" sz="2400" b="1" dirty="0" err="1">
                <a:solidFill>
                  <a:schemeClr val="bg1"/>
                </a:solidFill>
              </a:rPr>
              <a:t>favourable</a:t>
            </a:r>
            <a:r>
              <a:rPr lang="en-US" sz="2400" b="1" dirty="0">
                <a:solidFill>
                  <a:schemeClr val="bg1"/>
                </a:solidFill>
              </a:rPr>
              <a:t> policies</a:t>
            </a:r>
          </a:p>
          <a:p>
            <a:pPr marL="457200" indent="-457200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Interest to invest in </a:t>
            </a:r>
            <a:r>
              <a:rPr lang="en-US" sz="2400" b="1" dirty="0" smtClean="0">
                <a:solidFill>
                  <a:schemeClr val="bg1"/>
                </a:solidFill>
              </a:rPr>
              <a:t>EVs </a:t>
            </a:r>
            <a:r>
              <a:rPr lang="en-US" sz="2400" b="1" dirty="0">
                <a:solidFill>
                  <a:schemeClr val="bg1"/>
                </a:solidFill>
              </a:rPr>
              <a:t>– </a:t>
            </a:r>
            <a:r>
              <a:rPr lang="en-US" sz="2400" b="1" dirty="0" smtClean="0">
                <a:solidFill>
                  <a:schemeClr val="bg1"/>
                </a:solidFill>
              </a:rPr>
              <a:t>Gov</a:t>
            </a:r>
            <a:r>
              <a:rPr lang="en-US" sz="2400" b="1" dirty="0" smtClean="0">
                <a:solidFill>
                  <a:schemeClr val="bg1"/>
                </a:solidFill>
              </a:rPr>
              <a:t>ernment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has allocated funds for E-</a:t>
            </a:r>
            <a:r>
              <a:rPr lang="en-US" sz="2400" b="1" dirty="0" smtClean="0">
                <a:solidFill>
                  <a:schemeClr val="bg1"/>
                </a:solidFill>
              </a:rPr>
              <a:t>buses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778" y="240269"/>
            <a:ext cx="10162735" cy="88306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Opportunities for Electric Vehicles in Nepal</a:t>
            </a:r>
            <a:endParaRPr lang="en-US" sz="3600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212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CD850F-2BF2-4E1F-8999-2BB2C8B34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05395" cy="904724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Challenges facing </a:t>
            </a:r>
            <a:r>
              <a:rPr lang="en-US" sz="3600" b="1" dirty="0" smtClean="0">
                <a:solidFill>
                  <a:srgbClr val="385723"/>
                </a:solidFill>
              </a:rPr>
              <a:t>in EVs</a:t>
            </a:r>
            <a:endParaRPr lang="en-US" sz="3600" b="1" dirty="0">
              <a:solidFill>
                <a:srgbClr val="385723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A7CA38B5-4043-41A4-B46E-444660DD2E4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12</a:t>
            </a:fld>
            <a:endParaRPr lang="de-DE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175B0C79-D51B-4EB8-AD29-4DAD0B7D0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4126241"/>
              </p:ext>
            </p:extLst>
          </p:nvPr>
        </p:nvGraphicFramePr>
        <p:xfrm>
          <a:off x="838200" y="1439333"/>
          <a:ext cx="97707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175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47CE0EE-3E65-4418-8492-C71984C61C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13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F9D6E91-B45D-449C-BEBF-8DCA6906F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26785DA-1246-4F4F-B9D4-AA731F3846BB}"/>
              </a:ext>
            </a:extLst>
          </p:cNvPr>
          <p:cNvSpPr txBox="1"/>
          <p:nvPr/>
        </p:nvSpPr>
        <p:spPr>
          <a:xfrm>
            <a:off x="7540664" y="891831"/>
            <a:ext cx="4764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714 </a:t>
            </a:r>
            <a:r>
              <a:rPr lang="en-US" sz="36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Safa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Tempo</a:t>
            </a:r>
          </a:p>
          <a:p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Stuck for 3.5 months</a:t>
            </a:r>
          </a:p>
        </p:txBody>
      </p:sp>
    </p:spTree>
    <p:extLst>
      <p:ext uri="{BB962C8B-B14F-4D97-AF65-F5344CB8AC3E}">
        <p14:creationId xmlns:p14="http://schemas.microsoft.com/office/powerpoint/2010/main" val="196636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3762BA-2BF0-432E-B9E5-15FF83025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47224FA-7D1C-46CE-9071-D224996EB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2D469EF-367B-4F89-905E-5988B3F9323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14</a:t>
            </a:fld>
            <a:endParaRPr lang="de-DE"/>
          </a:p>
        </p:txBody>
      </p:sp>
      <p:pic>
        <p:nvPicPr>
          <p:cNvPr id="1026" name="Picture 2" descr="लक्ष्मी थापा मगर। तस्बिरः प्रभाकर गौतम/सेतोपाटी">
            <a:extLst>
              <a:ext uri="{FF2B5EF4-FFF2-40B4-BE49-F238E27FC236}">
                <a16:creationId xmlns:a16="http://schemas.microsoft.com/office/drawing/2014/main" xmlns="" id="{BC7E9C5F-31C1-4DF8-9A7C-FB19EDD8C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55"/>
            <a:ext cx="12192000" cy="710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885EDA-8087-4265-8193-F3770AB84EA7}"/>
              </a:ext>
            </a:extLst>
          </p:cNvPr>
          <p:cNvSpPr txBox="1"/>
          <p:nvPr/>
        </p:nvSpPr>
        <p:spPr>
          <a:xfrm>
            <a:off x="6634785" y="0"/>
            <a:ext cx="5675268" cy="255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Laxmi Thapa Magar</a:t>
            </a:r>
          </a:p>
          <a:p>
            <a:r>
              <a:rPr lang="en-US" sz="2800" b="1" dirty="0" err="1">
                <a:solidFill>
                  <a:schemeClr val="bg1"/>
                </a:solidFill>
              </a:rPr>
              <a:t>Safa</a:t>
            </a:r>
            <a:r>
              <a:rPr lang="en-US" sz="2800" b="1" dirty="0">
                <a:solidFill>
                  <a:schemeClr val="bg1"/>
                </a:solidFill>
              </a:rPr>
              <a:t> Tempo Entrepreneur</a:t>
            </a:r>
          </a:p>
          <a:p>
            <a:r>
              <a:rPr lang="en-US" sz="2400" dirty="0"/>
              <a:t>Main bread winner in a family of six</a:t>
            </a:r>
          </a:p>
          <a:p>
            <a:r>
              <a:rPr lang="en-US" sz="2400" dirty="0"/>
              <a:t>E</a:t>
            </a:r>
            <a:r>
              <a:rPr lang="en-US" sz="2400" dirty="0" smtClean="0"/>
              <a:t>arns </a:t>
            </a:r>
            <a:r>
              <a:rPr lang="en-US" sz="2400" dirty="0"/>
              <a:t>Rs. 25-30k (USD 210-250)/</a:t>
            </a:r>
            <a:r>
              <a:rPr lang="en-US" sz="2400" dirty="0" smtClean="0"/>
              <a:t>month</a:t>
            </a:r>
            <a:endParaRPr lang="en-US" sz="2400" dirty="0"/>
          </a:p>
          <a:p>
            <a:r>
              <a:rPr lang="en-US" sz="2400" dirty="0"/>
              <a:t>&gt;Rs</a:t>
            </a:r>
            <a:r>
              <a:rPr lang="en-US" sz="2400" dirty="0" smtClean="0"/>
              <a:t>.1mil(USD 8.3k)loan </a:t>
            </a:r>
            <a:r>
              <a:rPr lang="en-US" sz="2400" dirty="0"/>
              <a:t>to buy tempo &amp; battery </a:t>
            </a:r>
          </a:p>
        </p:txBody>
      </p:sp>
    </p:spTree>
    <p:extLst>
      <p:ext uri="{BB962C8B-B14F-4D97-AF65-F5344CB8AC3E}">
        <p14:creationId xmlns:p14="http://schemas.microsoft.com/office/powerpoint/2010/main" val="2968345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E3A64-B036-48A1-97EC-502CB5968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9503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Demonstration </a:t>
            </a:r>
            <a:r>
              <a:rPr lang="en-US" sz="3600" b="1" dirty="0" smtClean="0">
                <a:solidFill>
                  <a:srgbClr val="385723"/>
                </a:solidFill>
              </a:rPr>
              <a:t>Actions under </a:t>
            </a:r>
            <a:r>
              <a:rPr lang="en-US" sz="3600" b="1" dirty="0" err="1" smtClean="0">
                <a:solidFill>
                  <a:srgbClr val="385723"/>
                </a:solidFill>
              </a:rPr>
              <a:t>SOLUTIONSplus</a:t>
            </a:r>
            <a:endParaRPr lang="en-US" sz="3600" b="1" dirty="0">
              <a:solidFill>
                <a:srgbClr val="3857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C4E2C0-49C7-4917-9E67-4F2E63119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77456"/>
            <a:ext cx="10570633" cy="467254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Establish </a:t>
            </a:r>
            <a:r>
              <a:rPr lang="en-US" dirty="0" smtClean="0"/>
              <a:t>an </a:t>
            </a:r>
            <a:r>
              <a:rPr lang="en-US" dirty="0"/>
              <a:t>eco-system for electric mobility</a:t>
            </a:r>
          </a:p>
          <a:p>
            <a:r>
              <a:rPr lang="en-US" dirty="0"/>
              <a:t>Demonstrate innovative solutions for electric vehicles, operating systems and integrated public transport system</a:t>
            </a:r>
          </a:p>
          <a:p>
            <a:pPr lvl="1"/>
            <a:r>
              <a:rPr lang="en-US" dirty="0"/>
              <a:t>Conversion of diesel bus to electric</a:t>
            </a:r>
          </a:p>
          <a:p>
            <a:pPr lvl="1"/>
            <a:r>
              <a:rPr lang="en-US" dirty="0"/>
              <a:t>Remodel </a:t>
            </a:r>
            <a:r>
              <a:rPr lang="en-US" dirty="0" err="1"/>
              <a:t>Safa</a:t>
            </a:r>
            <a:r>
              <a:rPr lang="en-US" dirty="0"/>
              <a:t> </a:t>
            </a:r>
            <a:r>
              <a:rPr lang="en-US" dirty="0" smtClean="0"/>
              <a:t>Tempo</a:t>
            </a:r>
          </a:p>
          <a:p>
            <a:pPr lvl="1"/>
            <a:r>
              <a:rPr lang="en-US" dirty="0" smtClean="0"/>
              <a:t>Explore developing E-shuttle van and E-micro bus</a:t>
            </a:r>
            <a:endParaRPr lang="en-US" dirty="0"/>
          </a:p>
          <a:p>
            <a:pPr lvl="1"/>
            <a:r>
              <a:rPr lang="en-US" dirty="0"/>
              <a:t>Promote ride sharing with electric two wheelers </a:t>
            </a:r>
          </a:p>
          <a:p>
            <a:pPr lvl="1"/>
            <a:r>
              <a:rPr lang="en-US" dirty="0"/>
              <a:t>Explore possibility of an app that allows integrated trip planning and fare payment</a:t>
            </a:r>
          </a:p>
          <a:p>
            <a:pPr lvl="1"/>
            <a:r>
              <a:rPr lang="en-US" dirty="0"/>
              <a:t>Build local </a:t>
            </a:r>
            <a:r>
              <a:rPr lang="en-US" dirty="0" smtClean="0"/>
              <a:t>capacity (entrepreneur, manufacturer)</a:t>
            </a:r>
          </a:p>
          <a:p>
            <a:pPr lvl="1"/>
            <a:r>
              <a:rPr lang="en-US" dirty="0" smtClean="0"/>
              <a:t>Explore appropriate business models and financing options</a:t>
            </a:r>
          </a:p>
          <a:p>
            <a:pPr marL="4572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Demonstration actions are highly replicable in the city and beyond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4F88382-5321-4B4E-BCFD-4513E48F74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522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4024C1-B41A-4439-B3FD-EA5F3C6BD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Modification </a:t>
            </a:r>
            <a:r>
              <a:rPr lang="en-US" sz="3600" b="1" dirty="0" smtClean="0">
                <a:solidFill>
                  <a:srgbClr val="385723"/>
                </a:solidFill>
              </a:rPr>
              <a:t>of </a:t>
            </a:r>
            <a:r>
              <a:rPr lang="en-US" sz="3600" b="1" dirty="0" err="1" smtClean="0">
                <a:solidFill>
                  <a:srgbClr val="385723"/>
                </a:solidFill>
              </a:rPr>
              <a:t>Safa</a:t>
            </a:r>
            <a:r>
              <a:rPr lang="en-US" sz="3600" b="1" dirty="0" smtClean="0">
                <a:solidFill>
                  <a:srgbClr val="385723"/>
                </a:solidFill>
              </a:rPr>
              <a:t> </a:t>
            </a:r>
            <a:r>
              <a:rPr lang="en-US" sz="3600" b="1" dirty="0">
                <a:solidFill>
                  <a:srgbClr val="385723"/>
                </a:solidFill>
              </a:rPr>
              <a:t>Tempo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030E97-0EEE-4F9B-976D-88A6D38D01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Redesign E Three-wheelers considering Efficiency, Comfort &amp; safety</a:t>
            </a:r>
          </a:p>
          <a:p>
            <a:pPr lvl="1"/>
            <a:r>
              <a:rPr lang="en-US" dirty="0"/>
              <a:t>Drive train (provided by </a:t>
            </a:r>
            <a:r>
              <a:rPr lang="en-US" dirty="0" err="1" smtClean="0"/>
              <a:t>SOLUTIONSplus</a:t>
            </a:r>
            <a:r>
              <a:rPr lang="en-US" dirty="0" smtClean="0"/>
              <a:t> Industry partner - </a:t>
            </a:r>
            <a:r>
              <a:rPr lang="en-US" dirty="0" err="1" smtClean="0"/>
              <a:t>Valeo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Batteries (Li-ion instead of lead acid)</a:t>
            </a:r>
          </a:p>
          <a:p>
            <a:pPr lvl="1"/>
            <a:r>
              <a:rPr lang="en-US" dirty="0"/>
              <a:t>Body modification (exterior &amp; interior to improve looks &amp; allow physical distancing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Assembled by local manufacturers</a:t>
            </a:r>
            <a:endParaRPr lang="en-US" dirty="0"/>
          </a:p>
          <a:p>
            <a:pPr lvl="1"/>
            <a:r>
              <a:rPr lang="en-US" dirty="0"/>
              <a:t>Appropriate business model</a:t>
            </a:r>
          </a:p>
          <a:p>
            <a:pPr lvl="1"/>
            <a:r>
              <a:rPr lang="en-US" dirty="0"/>
              <a:t>Testing &amp; documentation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366164F-0A99-4D92-BC00-E03F11CCCC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449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C6C4-6C01-4A0A-802D-611B702C0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405395" cy="116221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Conversion of </a:t>
            </a:r>
            <a:r>
              <a:rPr lang="en-US" sz="3600" b="1" dirty="0" smtClean="0">
                <a:solidFill>
                  <a:srgbClr val="385723"/>
                </a:solidFill>
              </a:rPr>
              <a:t>Diesel Bus to Electric</a:t>
            </a:r>
            <a:endParaRPr lang="en-US" sz="3600" b="1" dirty="0">
              <a:solidFill>
                <a:srgbClr val="3857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E8031D-8C6C-4A2B-9B0D-A6E0AA657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940" y="1825625"/>
            <a:ext cx="10515600" cy="4351338"/>
          </a:xfrm>
        </p:spPr>
        <p:txBody>
          <a:bodyPr/>
          <a:lstStyle/>
          <a:p>
            <a:r>
              <a:rPr lang="en-US" dirty="0"/>
              <a:t>Old diesel bus will be converted to </a:t>
            </a:r>
            <a:r>
              <a:rPr lang="en-US" dirty="0" smtClean="0"/>
              <a:t>electric </a:t>
            </a:r>
            <a:endParaRPr lang="en-US" dirty="0"/>
          </a:p>
          <a:p>
            <a:pPr lvl="1"/>
            <a:r>
              <a:rPr lang="en-US" dirty="0"/>
              <a:t>8 meter bus (20-25 seater)</a:t>
            </a:r>
          </a:p>
          <a:p>
            <a:pPr lvl="1"/>
            <a:r>
              <a:rPr lang="en-US" dirty="0"/>
              <a:t>Drive train: 80 kw rated power</a:t>
            </a:r>
          </a:p>
          <a:p>
            <a:pPr lvl="1"/>
            <a:r>
              <a:rPr lang="en-US" dirty="0"/>
              <a:t>Battery: 120 kwh lithium ion battery</a:t>
            </a:r>
          </a:p>
          <a:p>
            <a:pPr lvl="1"/>
            <a:r>
              <a:rPr lang="en-US" dirty="0"/>
              <a:t>Charging: overnight plug </a:t>
            </a:r>
            <a:r>
              <a:rPr lang="en-US" dirty="0" smtClean="0"/>
              <a:t>in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6B11E9-5FA7-48C2-B3C3-2E1A4E828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17</a:t>
            </a:fld>
            <a:endParaRPr lang="de-DE"/>
          </a:p>
        </p:txBody>
      </p:sp>
      <p:pic>
        <p:nvPicPr>
          <p:cNvPr id="8" name="Bild 7" descr="Screen Shot 2020-07-02 at 22.5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71" y="2505519"/>
            <a:ext cx="5704329" cy="358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5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A1C6C4-6C01-4A0A-802D-611B702C0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385723"/>
                </a:solidFill>
              </a:rPr>
              <a:t>Other planned actions under the project</a:t>
            </a:r>
            <a:endParaRPr lang="en-US" sz="3600" b="1" dirty="0">
              <a:solidFill>
                <a:srgbClr val="385723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E8031D-8C6C-4A2B-9B0D-A6E0AA657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67075" cy="3048124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nteraction between EU industry and local business </a:t>
            </a:r>
          </a:p>
          <a:p>
            <a:r>
              <a:rPr lang="en-US" dirty="0" smtClean="0"/>
              <a:t>Support on EV policy development</a:t>
            </a:r>
          </a:p>
          <a:p>
            <a:r>
              <a:rPr lang="en-US" dirty="0" smtClean="0"/>
              <a:t>Training on e-mobility for different stakeholders (including e-learning/e-courses)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6B11E9-5FA7-48C2-B3C3-2E1A4E828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644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sp>
        <p:nvSpPr>
          <p:cNvPr id="116" name="Google Shape;116;p32"/>
          <p:cNvSpPr txBox="1"/>
          <p:nvPr/>
        </p:nvSpPr>
        <p:spPr>
          <a:xfrm>
            <a:off x="1613263" y="2047951"/>
            <a:ext cx="4346365" cy="3077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3200" b="1" i="0" u="none" strike="noStrike" cap="none" dirty="0">
                <a:solidFill>
                  <a:srgbClr val="385723"/>
                </a:solidFill>
                <a:latin typeface="Calibri"/>
                <a:cs typeface="Calibri"/>
                <a:sym typeface="Arial"/>
              </a:rPr>
              <a:t>Contact</a:t>
            </a:r>
            <a:endParaRPr sz="3200" b="0" i="0" u="none" strike="noStrike" cap="none" dirty="0">
              <a:solidFill>
                <a:srgbClr val="385723"/>
              </a:solidFill>
              <a:latin typeface="Calibri"/>
              <a:cs typeface="Calibri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Calibri"/>
              <a:cs typeface="Calibri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Bhushan Tuladhar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Sajha Yatayat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Lalitpur, Nepal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b</a:t>
            </a:r>
            <a:r>
              <a:rPr lang="de-DE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hushan.tuladhar</a:t>
            </a: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@gmail.com</a:t>
            </a:r>
            <a:endParaRPr lang="de-DE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977-9851017819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"/>
          <p:cNvSpPr/>
          <p:nvPr/>
        </p:nvSpPr>
        <p:spPr>
          <a:xfrm>
            <a:off x="619156" y="366441"/>
            <a:ext cx="82028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de-DE" sz="36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  <a:t>Presentation</a:t>
            </a:r>
            <a:r>
              <a:rPr lang="de-DE" sz="3600" b="1" i="0" u="none" strike="noStrike" cap="none" dirty="0">
                <a:solidFill>
                  <a:schemeClr val="accent6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  <a:t> </a:t>
            </a:r>
            <a:r>
              <a:rPr lang="de-DE" sz="3600" b="1" i="0" u="none" strike="noStrike" cap="none" dirty="0" err="1">
                <a:solidFill>
                  <a:schemeClr val="accent6">
                    <a:lumMod val="50000"/>
                  </a:schemeClr>
                </a:solidFill>
                <a:latin typeface="Calibri"/>
                <a:ea typeface="Arial"/>
                <a:cs typeface="Calibri"/>
                <a:sym typeface="Arial"/>
              </a:rPr>
              <a:t>outline</a:t>
            </a:r>
            <a:endParaRPr sz="3600" b="0" i="0" u="none" strike="noStrike" cap="none" dirty="0">
              <a:solidFill>
                <a:schemeClr val="accent6">
                  <a:lumMod val="50000"/>
                </a:schemeClr>
              </a:solidFill>
              <a:latin typeface="Calibri"/>
              <a:ea typeface="Arial"/>
              <a:cs typeface="Calibri"/>
              <a:sym typeface="Arial"/>
            </a:endParaRPr>
          </a:p>
        </p:txBody>
      </p:sp>
      <p:sp>
        <p:nvSpPr>
          <p:cNvPr id="102" name="Google Shape;10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103" name="Google Shape;103;p5"/>
          <p:cNvSpPr txBox="1"/>
          <p:nvPr/>
        </p:nvSpPr>
        <p:spPr>
          <a:xfrm>
            <a:off x="523113" y="1625670"/>
            <a:ext cx="10208778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984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2800" dirty="0">
                <a:solidFill>
                  <a:schemeClr val="dk1"/>
                </a:solidFill>
                <a:latin typeface="Calibri"/>
                <a:cs typeface="Calibri"/>
              </a:rPr>
              <a:t>I</a:t>
            </a: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ntroduc</a:t>
            </a:r>
            <a:r>
              <a:rPr lang="de-DE" sz="2800" dirty="0">
                <a:solidFill>
                  <a:schemeClr val="dk1"/>
                </a:solidFill>
                <a:latin typeface="Calibri"/>
                <a:cs typeface="Calibri"/>
              </a:rPr>
              <a:t>ti</a:t>
            </a: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on Kathmandu &amp; Sajha Yatayat</a:t>
            </a:r>
          </a:p>
          <a:p>
            <a:pPr marL="2984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Current Status of Electric Mobility in Kathmandu</a:t>
            </a:r>
          </a:p>
          <a:p>
            <a:pPr marL="2984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2800" dirty="0">
                <a:solidFill>
                  <a:schemeClr val="dk1"/>
                </a:solidFill>
                <a:latin typeface="Calibri"/>
                <a:cs typeface="Calibri"/>
              </a:rPr>
              <a:t>Challenges &amp; opportunities for E-mobility</a:t>
            </a: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 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cs typeface="Calibri"/>
              <a:sym typeface="Arial"/>
            </a:endParaRPr>
          </a:p>
          <a:p>
            <a:pPr marL="298450" marR="0" lvl="6" indent="-28575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Demonstration objectives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cs typeface="Calibri"/>
              <a:sym typeface="Arial"/>
            </a:endParaRPr>
          </a:p>
          <a:p>
            <a:pPr marL="298450" marR="0" lvl="6" indent="-285750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28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Demonstration actions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cs typeface="Calibri"/>
              <a:sym typeface="Arial"/>
            </a:endParaRPr>
          </a:p>
          <a:p>
            <a:pPr marL="555875" marR="0" lvl="1" indent="-285749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Vehicles – Bus, Three-wheelers, Two-wheelers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cs typeface="Calibri"/>
              <a:sym typeface="Arial"/>
            </a:endParaRPr>
          </a:p>
          <a:p>
            <a:pPr marL="555875" marR="0" lvl="1" indent="-285749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Operations – Business models, charging infrastructure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cs typeface="Calibri"/>
              <a:sym typeface="Arial"/>
            </a:endParaRPr>
          </a:p>
          <a:p>
            <a:pPr marL="555875" marR="0" lvl="1" indent="-285749" algn="just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de-DE" sz="2400" b="0" i="0" u="none" strike="noStrike" cap="none" dirty="0">
                <a:solidFill>
                  <a:schemeClr val="dk1"/>
                </a:solidFill>
                <a:latin typeface="Calibri"/>
                <a:cs typeface="Calibri"/>
                <a:sym typeface="Arial"/>
              </a:rPr>
              <a:t>Integration – Fare, routes, information...</a:t>
            </a:r>
            <a:endParaRPr sz="2400" dirty="0">
              <a:latin typeface="Calibri"/>
              <a:cs typeface="Calibri"/>
            </a:endParaRPr>
          </a:p>
          <a:p>
            <a:pPr marL="270125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160" r="-266" b="-398"/>
          <a:stretch/>
        </p:blipFill>
        <p:spPr>
          <a:xfrm>
            <a:off x="0" y="0"/>
            <a:ext cx="12192000" cy="689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51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Introduction to </a:t>
            </a:r>
            <a:r>
              <a:rPr lang="en-US" sz="3600" b="1" dirty="0" err="1">
                <a:solidFill>
                  <a:srgbClr val="385723"/>
                </a:solidFill>
              </a:rPr>
              <a:t>Sajha</a:t>
            </a:r>
            <a:r>
              <a:rPr lang="en-US" sz="3600" b="1" dirty="0">
                <a:solidFill>
                  <a:srgbClr val="385723"/>
                </a:solidFill>
              </a:rPr>
              <a:t> </a:t>
            </a:r>
            <a:r>
              <a:rPr lang="en-US" sz="3600" b="1" dirty="0" err="1">
                <a:solidFill>
                  <a:srgbClr val="385723"/>
                </a:solidFill>
              </a:rPr>
              <a:t>Yatayat</a:t>
            </a:r>
            <a:r>
              <a:rPr lang="en-US" sz="3600" b="1" dirty="0">
                <a:solidFill>
                  <a:srgbClr val="385723"/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532" y="1507943"/>
            <a:ext cx="11201400" cy="220980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All Public </a:t>
            </a:r>
            <a:r>
              <a:rPr lang="en-US" sz="2400" dirty="0" smtClean="0"/>
              <a:t>Transport in the city </a:t>
            </a:r>
            <a:r>
              <a:rPr lang="en-US" sz="2400" dirty="0"/>
              <a:t>is owned &amp; operated by private sector</a:t>
            </a:r>
          </a:p>
          <a:p>
            <a:r>
              <a:rPr lang="en-US" sz="2400" dirty="0" err="1"/>
              <a:t>Sajha</a:t>
            </a:r>
            <a:r>
              <a:rPr lang="en-US" sz="2400" dirty="0"/>
              <a:t> </a:t>
            </a:r>
            <a:r>
              <a:rPr lang="en-US" sz="2400" dirty="0" err="1"/>
              <a:t>Yatayat</a:t>
            </a:r>
            <a:r>
              <a:rPr lang="en-US" sz="2400" dirty="0"/>
              <a:t> – Public Transport Cooperative with majority </a:t>
            </a:r>
            <a:r>
              <a:rPr lang="en-US" sz="2400" dirty="0" smtClean="0"/>
              <a:t>of government </a:t>
            </a:r>
            <a:r>
              <a:rPr lang="en-US" sz="2400" dirty="0"/>
              <a:t>shares</a:t>
            </a:r>
          </a:p>
          <a:p>
            <a:r>
              <a:rPr lang="en-US" sz="2400" dirty="0"/>
              <a:t>Established 1961; restarted operations 7 years ago</a:t>
            </a:r>
          </a:p>
          <a:p>
            <a:r>
              <a:rPr lang="en-US" sz="2400" dirty="0"/>
              <a:t>Operating 71 diesel buses</a:t>
            </a:r>
          </a:p>
          <a:p>
            <a:r>
              <a:rPr lang="en-US" sz="2400" dirty="0"/>
              <a:t>Working with local, provincial &amp; central government to introduce &amp; operate E-Bus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9" t="38946" r="8294" b="20905"/>
          <a:stretch/>
        </p:blipFill>
        <p:spPr>
          <a:xfrm>
            <a:off x="0" y="4238381"/>
            <a:ext cx="4472547" cy="2635111"/>
          </a:xfrm>
          <a:prstGeom prst="rect">
            <a:avLst/>
          </a:prstGeom>
        </p:spPr>
      </p:pic>
      <p:pic>
        <p:nvPicPr>
          <p:cNvPr id="5" name="Picture 2" descr="D:\Sajha\Sajha photos\rush to ride Sajha on Baisakh 5.jpg"/>
          <p:cNvPicPr>
            <a:picLocks noChangeAspect="1" noChangeArrowheads="1"/>
          </p:cNvPicPr>
          <p:nvPr/>
        </p:nvPicPr>
        <p:blipFill rotWithShape="1">
          <a:blip r:embed="rId3" cstate="print"/>
          <a:srcRect t="14805" b="9941"/>
          <a:stretch/>
        </p:blipFill>
        <p:spPr bwMode="auto">
          <a:xfrm>
            <a:off x="4345935" y="4210245"/>
            <a:ext cx="4663794" cy="263511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7" b="11116"/>
          <a:stretch/>
        </p:blipFill>
        <p:spPr>
          <a:xfrm>
            <a:off x="8807825" y="4171763"/>
            <a:ext cx="3384175" cy="268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b="3419"/>
          <a:stretch/>
        </p:blipFill>
        <p:spPr>
          <a:xfrm>
            <a:off x="0" y="13447"/>
            <a:ext cx="12192001" cy="6844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7541" y="416859"/>
            <a:ext cx="5070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Electric Trolley Buses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396335"/>
            <a:ext cx="11497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Introduced in 1975 (Gift by Chinese Government); no longer in operation</a:t>
            </a:r>
          </a:p>
        </p:txBody>
      </p:sp>
    </p:spTree>
    <p:extLst>
      <p:ext uri="{BB962C8B-B14F-4D97-AF65-F5344CB8AC3E}">
        <p14:creationId xmlns:p14="http://schemas.microsoft.com/office/powerpoint/2010/main" val="312677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3" b="12415"/>
          <a:stretch/>
        </p:blipFill>
        <p:spPr>
          <a:xfrm>
            <a:off x="0" y="-31531"/>
            <a:ext cx="12192000" cy="6889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289464"/>
            <a:ext cx="9821920" cy="461665"/>
          </a:xfrm>
          <a:prstGeom prst="rect">
            <a:avLst/>
          </a:prstGeom>
          <a:solidFill>
            <a:schemeClr val="tx1">
              <a:alpha val="4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Introduced in 1995 (USAID support); 714 in operation by private sector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95600" y="152400"/>
            <a:ext cx="5224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E-three-wheelers (</a:t>
            </a:r>
            <a:r>
              <a:rPr lang="en-US" sz="2800" dirty="0" err="1">
                <a:solidFill>
                  <a:schemeClr val="tx1"/>
                </a:solidFill>
              </a:rPr>
              <a:t>Safa</a:t>
            </a:r>
            <a:r>
              <a:rPr lang="en-US" sz="2800" dirty="0">
                <a:solidFill>
                  <a:schemeClr val="tx1"/>
                </a:solidFill>
              </a:rPr>
              <a:t> Tempo)</a:t>
            </a:r>
          </a:p>
        </p:txBody>
      </p:sp>
    </p:spTree>
    <p:extLst>
      <p:ext uri="{BB962C8B-B14F-4D97-AF65-F5344CB8AC3E}">
        <p14:creationId xmlns:p14="http://schemas.microsoft.com/office/powerpoint/2010/main" val="122170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7918CF-A280-4585-BD88-477EB73F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385723"/>
                </a:solidFill>
              </a:rPr>
              <a:t>Safa</a:t>
            </a:r>
            <a:r>
              <a:rPr lang="en-US" sz="3600" b="1" dirty="0">
                <a:solidFill>
                  <a:srgbClr val="385723"/>
                </a:solidFill>
              </a:rPr>
              <a:t> Tempo in Kathmandu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ED8F13-4B8B-4095-881B-87DD14F52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353800" cy="1603375"/>
          </a:xfrm>
        </p:spPr>
        <p:txBody>
          <a:bodyPr>
            <a:normAutofit/>
          </a:bodyPr>
          <a:lstStyle/>
          <a:p>
            <a:r>
              <a:rPr lang="en-US" dirty="0"/>
              <a:t>Operating for over 25 years, but very little innovation since beginning</a:t>
            </a:r>
          </a:p>
          <a:p>
            <a:r>
              <a:rPr lang="en-US" dirty="0"/>
              <a:t>Operates on fixed routes with Battery swapping once a day</a:t>
            </a:r>
          </a:p>
          <a:p>
            <a:r>
              <a:rPr lang="en-US" dirty="0"/>
              <a:t>100,000 passengers per day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CCCE95-107B-43D2-B9A4-CC1E9FD52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7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2D5FD4-2355-429F-A394-D20DC04A3A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4" t="11932" r="7199" b="6904"/>
          <a:stretch/>
        </p:blipFill>
        <p:spPr>
          <a:xfrm>
            <a:off x="98474" y="3910818"/>
            <a:ext cx="4394410" cy="2947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D52D05F-9D85-4779-BC69-180D1BBB3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40"/>
          <a:stretch/>
        </p:blipFill>
        <p:spPr>
          <a:xfrm>
            <a:off x="9361753" y="3910818"/>
            <a:ext cx="2745839" cy="28944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92D3984-CFA3-4BBD-844B-65C6E2AC2C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2"/>
          <a:stretch/>
        </p:blipFill>
        <p:spPr>
          <a:xfrm>
            <a:off x="4492884" y="3884465"/>
            <a:ext cx="4953277" cy="29471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1437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15998"/>
            <a:ext cx="9405395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385723"/>
                </a:solidFill>
              </a:rPr>
              <a:t>Electric bus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1561"/>
            <a:ext cx="7346576" cy="49893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1828800"/>
            <a:ext cx="3346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Kathmandu Post 24 October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430932"/>
            <a:ext cx="12130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5 e-buses (7 m) launched by Prime Minister but yet to come into regular operation</a:t>
            </a:r>
          </a:p>
        </p:txBody>
      </p:sp>
      <p:pic>
        <p:nvPicPr>
          <p:cNvPr id="2052" name="Picture 4" descr="Sundar Yatayat all set to ply electric buses in Kathmandu from ...">
            <a:extLst>
              <a:ext uri="{FF2B5EF4-FFF2-40B4-BE49-F238E27FC236}">
                <a16:creationId xmlns:a16="http://schemas.microsoft.com/office/drawing/2014/main" xmlns="" id="{35318C60-A1A5-4920-9682-ADE4A0AF01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10872" r="6833"/>
          <a:stretch/>
        </p:blipFill>
        <p:spPr bwMode="auto">
          <a:xfrm>
            <a:off x="7149049" y="2546252"/>
            <a:ext cx="5042951" cy="36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A05393-DE07-47C9-B8A6-4DDDCA2C6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375511-36FA-4A38-933E-ADFCB99A4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C79610-4BAE-49DE-8857-7E034E26C9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mtClean="0"/>
              <a:t>9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07B2AA-996A-4915-BBBB-472D9308D8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12137239" cy="661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9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833</Words>
  <Application>Microsoft Macintosh PowerPoint</Application>
  <PresentationFormat>Benutzerdefiniert</PresentationFormat>
  <Paragraphs>136</Paragraphs>
  <Slides>19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0" baseType="lpstr">
      <vt:lpstr>Office Theme</vt:lpstr>
      <vt:lpstr>PowerPoint-Präsentation</vt:lpstr>
      <vt:lpstr>PowerPoint-Präsentation</vt:lpstr>
      <vt:lpstr>PowerPoint-Präsentation</vt:lpstr>
      <vt:lpstr>Introduction to Sajha Yatayat </vt:lpstr>
      <vt:lpstr>PowerPoint-Präsentation</vt:lpstr>
      <vt:lpstr>PowerPoint-Präsentation</vt:lpstr>
      <vt:lpstr>Safa Tempo in Kathmandu</vt:lpstr>
      <vt:lpstr>Electric bus</vt:lpstr>
      <vt:lpstr>PowerPoint-Präsentation</vt:lpstr>
      <vt:lpstr>EV Policy in Nepal</vt:lpstr>
      <vt:lpstr>Opportunities for Electric Vehicles in Nepal</vt:lpstr>
      <vt:lpstr>Challenges facing in EVs</vt:lpstr>
      <vt:lpstr>PowerPoint-Präsentation</vt:lpstr>
      <vt:lpstr>5</vt:lpstr>
      <vt:lpstr>Demonstration Actions under SOLUTIONSplus</vt:lpstr>
      <vt:lpstr>Modification of Safa Tempo</vt:lpstr>
      <vt:lpstr>Conversion of Diesel Bus to Electric</vt:lpstr>
      <vt:lpstr>Other planned actions under the project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E. Teko</dc:creator>
  <cp:lastModifiedBy>Shritu Shrestha</cp:lastModifiedBy>
  <cp:revision>39</cp:revision>
  <dcterms:created xsi:type="dcterms:W3CDTF">2019-08-22T15:44:25Z</dcterms:created>
  <dcterms:modified xsi:type="dcterms:W3CDTF">2020-07-02T21:08:40Z</dcterms:modified>
</cp:coreProperties>
</file>