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F44AEC3-2799-4CDB-824A-EDCB6F17D1C0}">
  <a:tblStyle styleId="{BF44AEC3-2799-4CDB-824A-EDCB6F17D1C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432" y="-1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INDOWS%2010\Documents\2019\WI%20OTHER\SOL%20+\Oliver%20Charts\Modeshares%20and%20RE.xlsx" TargetMode="External"/><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EAB-4489-A50E-47AFD3E1474A}"/>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EAB-4489-A50E-47AFD3E1474A}"/>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EAB-4489-A50E-47AFD3E1474A}"/>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EAB-4489-A50E-47AFD3E1474A}"/>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BEAB-4489-A50E-47AFD3E1474A}"/>
              </c:ext>
            </c:extLst>
          </c:dPt>
          <c:dLbls>
            <c:dLbl>
              <c:idx val="0"/>
              <c:layout>
                <c:manualLayout>
                  <c:x val="-0.0720209973753281"/>
                  <c:y val="0.088627515310586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EAB-4489-A50E-47AFD3E1474A}"/>
                </c:ext>
              </c:extLst>
            </c:dLbl>
            <c:dLbl>
              <c:idx val="1"/>
              <c:layout>
                <c:manualLayout>
                  <c:x val="-0.132082567804024"/>
                  <c:y val="-0.05522346165062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EAB-4489-A50E-47AFD3E1474A}"/>
                </c:ext>
              </c:extLst>
            </c:dLbl>
            <c:dLbl>
              <c:idx val="2"/>
              <c:layout>
                <c:manualLayout>
                  <c:x val="0.0222918853893263"/>
                  <c:y val="-0.069251239428404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BEAB-4489-A50E-47AFD3E1474A}"/>
                </c:ext>
              </c:extLst>
            </c:dLbl>
            <c:dLbl>
              <c:idx val="3"/>
              <c:layout>
                <c:manualLayout>
                  <c:x val="0.0872926509186351"/>
                  <c:y val="-0.043711723534558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BEAB-4489-A50E-47AFD3E1474A}"/>
                </c:ext>
              </c:extLst>
            </c:dLbl>
            <c:dLbl>
              <c:idx val="4"/>
              <c:layout>
                <c:manualLayout>
                  <c:x val="0.00222637795275591"/>
                  <c:y val="0.027547389909594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BEAB-4489-A50E-47AFD3E147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Sheet1!$B$5:$B$9</c:f>
              <c:strCache>
                <c:ptCount val="5"/>
                <c:pt idx="0">
                  <c:v>Scheduled bus and minibus</c:v>
                </c:pt>
                <c:pt idx="1">
                  <c:v>Bus</c:v>
                </c:pt>
                <c:pt idx="2">
                  <c:v>Walking</c:v>
                </c:pt>
                <c:pt idx="3">
                  <c:v>Cycling</c:v>
                </c:pt>
                <c:pt idx="4">
                  <c:v>Individual Motorized Transport</c:v>
                </c:pt>
              </c:strCache>
            </c:strRef>
          </c:cat>
          <c:val>
            <c:numRef>
              <c:f>Sheet1!$C$5:$C$9</c:f>
              <c:numCache>
                <c:formatCode>0%</c:formatCode>
                <c:ptCount val="5"/>
                <c:pt idx="0">
                  <c:v>0.0572828499541393</c:v>
                </c:pt>
                <c:pt idx="1">
                  <c:v>0.0172060316405686</c:v>
                </c:pt>
                <c:pt idx="2">
                  <c:v>0.0149996889678896</c:v>
                </c:pt>
                <c:pt idx="3">
                  <c:v>0.0169995592608818</c:v>
                </c:pt>
                <c:pt idx="4">
                  <c:v>0.893511870176521</c:v>
                </c:pt>
              </c:numCache>
            </c:numRef>
          </c:val>
          <c:extLst xmlns:c16r2="http://schemas.microsoft.com/office/drawing/2015/06/chart">
            <c:ext xmlns:c16="http://schemas.microsoft.com/office/drawing/2014/chart" uri="{C3380CC4-5D6E-409C-BE32-E72D297353CC}">
              <c16:uniqueId val="{0000000A-BEAB-4489-A50E-47AFD3E1474A}"/>
            </c:ext>
          </c:extLst>
        </c:ser>
        <c:dLbls>
          <c:showLegendKey val="0"/>
          <c:showVal val="0"/>
          <c:showCatName val="0"/>
          <c:showSerName val="0"/>
          <c:showPercent val="0"/>
          <c:showBubbleSize val="0"/>
          <c:showLeaderLines val="1"/>
        </c:dLbls>
        <c:firstSliceAng val="304"/>
      </c:pieChart>
      <c:spPr>
        <a:noFill/>
        <a:ln>
          <a:noFill/>
        </a:ln>
        <a:effectLst/>
      </c:spPr>
    </c:plotArea>
    <c:legend>
      <c:legendPos val="r"/>
      <c:layout>
        <c:manualLayout>
          <c:xMode val="edge"/>
          <c:yMode val="edge"/>
          <c:x val="0.598175415573054"/>
          <c:y val="0.244417833187518"/>
          <c:w val="0.38515791776028"/>
          <c:h val="0.578431513488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accent1">
        <a:lumMod val="20000"/>
        <a:lumOff val="80000"/>
      </a:schemeClr>
    </a:solidFill>
    <a:ln w="9525" cap="flat" cmpd="sng" algn="ctr">
      <a:noFill/>
      <a:round/>
    </a:ln>
    <a:effectLst/>
  </c:spPr>
  <c:txPr>
    <a:bodyPr/>
    <a:lstStyle/>
    <a:p>
      <a:pPr>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862462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
              <a:t>Assoc. Prof. Vu Ngoc Khiem, PhD</a:t>
            </a:r>
            <a:endParaRPr/>
          </a:p>
          <a:p>
            <a:pPr marL="0" lvl="0" indent="0" algn="l" rtl="0">
              <a:spcBef>
                <a:spcPts val="0"/>
              </a:spcBef>
              <a:spcAft>
                <a:spcPts val="0"/>
              </a:spcAft>
              <a:buNone/>
            </a:pPr>
            <a:r>
              <a:rPr lang="vi"/>
              <a:t>Nguyen Thi Thu Hien, MA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b818b6da8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8b818b6da8_0_5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vi" sz="1000">
                <a:solidFill>
                  <a:schemeClr val="dk1"/>
                </a:solidFill>
              </a:rPr>
              <a:t>Hanoi e-mobility for last-mile connectivity: The demonstration project will focus on boosting the ridership and effectiveness of the currently running BRT and the forthcoming metro rail with a first 50 shared E-scooter system as last-mile connectivity. The project will be a win-win for both public transport and e mobility. A technical support team will design and develop vehicles that are tailored for the local context and operated under the oversight of the local public transport operator and the city of Hanoi. </a:t>
            </a:r>
            <a:endParaRPr sz="1000">
              <a:solidFill>
                <a:schemeClr val="dk1"/>
              </a:solidFill>
            </a:endParaRPr>
          </a:p>
          <a:p>
            <a:pPr marL="0" lvl="0" indent="0" algn="just" rtl="0">
              <a:lnSpc>
                <a:spcPct val="115000"/>
              </a:lnSpc>
              <a:spcBef>
                <a:spcPts val="1200"/>
              </a:spcBef>
              <a:spcAft>
                <a:spcPts val="1200"/>
              </a:spcAft>
              <a:buClr>
                <a:schemeClr val="dk1"/>
              </a:buClr>
              <a:buSzPts val="1100"/>
              <a:buFont typeface="Arial"/>
              <a:buNone/>
            </a:pPr>
            <a:r>
              <a:rPr lang="vi" sz="1000">
                <a:solidFill>
                  <a:schemeClr val="dk1"/>
                </a:solidFill>
              </a:rPr>
              <a:t>Smart services, fleet bundling, E-scooter GPS positioning that support eco-routing will also be the part of the project (SOL+ MaaS App). The demonstration project will have a high potential to not only make emobility attractive but also reduce the GHG emissions from transport and increasing the share of public transport use.</a:t>
            </a:r>
            <a:endParaRPr sz="1000">
              <a:solidFill>
                <a:schemeClr val="dk1"/>
              </a:solidFill>
            </a:endParaRPr>
          </a:p>
        </p:txBody>
      </p:sp>
      <p:sp>
        <p:nvSpPr>
          <p:cNvPr id="173" name="Google Shape;173;g8b818b6da8_0_5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vi"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b818b6da8_0_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8b818b6da8_0_5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Clr>
                <a:schemeClr val="dk1"/>
              </a:buClr>
              <a:buSzPts val="1100"/>
              <a:buFont typeface="Arial"/>
              <a:buNone/>
            </a:pPr>
            <a:r>
              <a:rPr lang="vi" sz="1000">
                <a:solidFill>
                  <a:schemeClr val="dk1"/>
                </a:solidFill>
              </a:rPr>
              <a:t>The demonstration will be conducted in phases. For the first phase, there will be a trail with 50 shared e-scooters to test the sharing system to facilitate the traveling from BRT stop to a shopping mall and vice versa. There will be periodically assessment on the system to see what is good, what needs to be improved for the better pilot. After that the sharing system will be replicated to other locations in the city, probably connecting the Metro terminal with residential areas. </a:t>
            </a:r>
            <a:endParaRPr sz="1000">
              <a:solidFill>
                <a:schemeClr val="dk1"/>
              </a:solidFill>
            </a:endParaRPr>
          </a:p>
        </p:txBody>
      </p:sp>
      <p:sp>
        <p:nvSpPr>
          <p:cNvPr id="185" name="Google Shape;185;g8b818b6da8_0_5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vi"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b818b6da8_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8b818b6da8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b818b6da8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b818b6da8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b818b6da8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b818b6da8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b8df69ced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8b8df69ce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b6fd4fb7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b6fd4fb7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b6fd4fb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b6fd4fb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b6fd4fb7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b6fd4fb7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b818b6da8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8b818b6da8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vi" sz="1200" b="0" i="0" u="none" strike="noStrike">
                <a:solidFill>
                  <a:schemeClr val="dk1"/>
                </a:solidFill>
                <a:latin typeface="Arial"/>
                <a:ea typeface="Arial"/>
                <a:cs typeface="Arial"/>
                <a:sym typeface="Arial"/>
              </a:rPr>
              <a:t>Hanoi is the capital city of Vietnam and the second largest city of the country, just behind Ho Chi Minh City. During the last two decades, Hanoi developed fast and expanded steadily. Since the city acquired large parts of the surrounding provinces in 2008, Hanoi tripled its size and doubled its population. The new development aims to spread the concentrated population and economic activities to alleviate the stress caused by pollution and the decreasing quality of life of the residents. </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a:solidFill>
                <a:schemeClr val="dk1"/>
              </a:solidFill>
              <a:latin typeface="Arial"/>
              <a:ea typeface="Arial"/>
              <a:cs typeface="Arial"/>
              <a:sym typeface="Arial"/>
            </a:endParaRPr>
          </a:p>
        </p:txBody>
      </p:sp>
      <p:sp>
        <p:nvSpPr>
          <p:cNvPr id="90" name="Google Shape;90;g8b818b6da8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vi"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b818b6da8_0_1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
        <p:nvSpPr>
          <p:cNvPr id="98" name="Google Shape;98;g8b818b6da8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b818b6da8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8b818b6da8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vi" sz="1200">
                <a:solidFill>
                  <a:schemeClr val="dk1"/>
                </a:solidFill>
                <a:latin typeface="Calibri"/>
                <a:ea typeface="Calibri"/>
                <a:cs typeface="Calibri"/>
                <a:sym typeface="Calibri"/>
              </a:rPr>
              <a:t>The transportation sector in Viet Nam currently faces a twofold problem: (1) an inadequate public transportation system unable to meet the demand from the fast growing population; and (2) a large amount and increasing number of fossil-fuel powered vehicles, especially 2-wheelers, which cause frequent and severe traffic jams. The consequence of these issues is perhaps an even more severe problem, which is an extremely and progressively poorer air quality, caused by the significant emissions of exhaust gases and fine particulate matter from fossil-fuel engines.</a:t>
            </a:r>
            <a:endParaRPr sz="120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36" name="Google Shape;136;g8b818b6da8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vi"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b818b6da8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8b818b6da8_0_4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vi" sz="1200">
                <a:solidFill>
                  <a:schemeClr val="dk1"/>
                </a:solidFill>
                <a:latin typeface="Calibri"/>
                <a:ea typeface="Calibri"/>
                <a:cs typeface="Calibri"/>
                <a:sym typeface="Calibri"/>
              </a:rPr>
              <a:t>Viet Nam submitted the Intended Nationally Determined Contribution (INDC) to the UNFCCC on 29 September 2015. INDC became the first Nationally Determined Contribution (NDC) on November 3, 2016 after Viet Nam approved the Paris Agreement. The NDC sets two targets for greenhouse gas (GHG) reduction by 2030: 8% (unconditional) and 25% (conditional, and depending on foreign financial support). For the transport sector, the NDC includes two measurements: converting fuel use (with an estimated mitigation of 9.9 million tCO</a:t>
            </a:r>
            <a:r>
              <a:rPr lang="vi" sz="2000" baseline="-25000">
                <a:solidFill>
                  <a:schemeClr val="dk1"/>
                </a:solidFill>
                <a:latin typeface="Calibri"/>
                <a:ea typeface="Calibri"/>
                <a:cs typeface="Calibri"/>
                <a:sym typeface="Calibri"/>
              </a:rPr>
              <a:t>2</a:t>
            </a:r>
            <a:r>
              <a:rPr lang="vi" sz="1200">
                <a:solidFill>
                  <a:schemeClr val="dk1"/>
                </a:solidFill>
                <a:latin typeface="Calibri"/>
                <a:ea typeface="Calibri"/>
                <a:cs typeface="Calibri"/>
                <a:sym typeface="Calibri"/>
              </a:rPr>
              <a:t>) and shifting mode of transportation (with an estimated mitigation of 26.7 million tCO</a:t>
            </a:r>
            <a:r>
              <a:rPr lang="vi" sz="2000" baseline="-25000">
                <a:solidFill>
                  <a:schemeClr val="dk1"/>
                </a:solidFill>
                <a:latin typeface="Calibri"/>
                <a:ea typeface="Calibri"/>
                <a:cs typeface="Calibri"/>
                <a:sym typeface="Calibri"/>
              </a:rPr>
              <a:t>2</a:t>
            </a:r>
            <a:r>
              <a:rPr lang="vi" sz="1200">
                <a:solidFill>
                  <a:schemeClr val="dk1"/>
                </a:solidFill>
                <a:latin typeface="Calibri"/>
                <a:ea typeface="Calibri"/>
                <a:cs typeface="Calibri"/>
                <a:sym typeface="Calibri"/>
              </a:rPr>
              <a:t>), which can only be achieved if a supportive framework of policies and regulations is put in place.</a:t>
            </a:r>
            <a:endParaRPr sz="1200">
              <a:solidFill>
                <a:schemeClr val="dk1"/>
              </a:solidFill>
              <a:latin typeface="Calibri"/>
              <a:ea typeface="Calibri"/>
              <a:cs typeface="Calibri"/>
              <a:sym typeface="Calibri"/>
            </a:endParaRPr>
          </a:p>
          <a:p>
            <a:pPr marL="228600" lvl="0" indent="0" algn="l" rtl="0">
              <a:lnSpc>
                <a:spcPct val="100000"/>
              </a:lnSpc>
              <a:spcBef>
                <a:spcPts val="0"/>
              </a:spcBef>
              <a:spcAft>
                <a:spcPts val="0"/>
              </a:spcAft>
              <a:buSzPts val="1400"/>
              <a:buNone/>
            </a:pPr>
            <a:endParaRPr sz="1200">
              <a:solidFill>
                <a:schemeClr val="dk1"/>
              </a:solidFill>
            </a:endParaRPr>
          </a:p>
        </p:txBody>
      </p:sp>
      <p:sp>
        <p:nvSpPr>
          <p:cNvPr id="148" name="Google Shape;148;g8b818b6da8_0_4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vi"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b818b6da8_0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8b818b6da8_0_4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vi" sz="1200" dirty="0">
                <a:solidFill>
                  <a:schemeClr val="dk1"/>
                </a:solidFill>
                <a:latin typeface="Arial"/>
                <a:ea typeface="Arial"/>
                <a:cs typeface="Arial"/>
                <a:sym typeface="Arial"/>
              </a:rPr>
              <a:t>This policy aims to reduce environmental pollution and traffic jams by limiting the circulation of all kind of 2-wheelers in specific districts and in general to limit the number of air-polluting 2-wheelers. These ambitious targets can only be achieved if concomitantly the development of alternative transport options, such as electric vehicles and public transportation systems, are facilitated, which has not been done by the local government in Ha Noi. Gaps and needs created by this Resolution can all filled by implementing the activities specifically designed for Ha Noi, the selected pilot city.</a:t>
            </a:r>
            <a:endParaRPr sz="1200" dirty="0">
              <a:solidFill>
                <a:schemeClr val="dk1"/>
              </a:solidFill>
              <a:latin typeface="Arial"/>
              <a:ea typeface="Arial"/>
              <a:cs typeface="Arial"/>
              <a:sym typeface="Arial"/>
            </a:endParaRPr>
          </a:p>
        </p:txBody>
      </p:sp>
      <p:sp>
        <p:nvSpPr>
          <p:cNvPr id="157" name="Google Shape;157;g8b818b6da8_0_4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vi"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b6fd4fb7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b6fd4fb7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k_headline + text">
  <p:cSld name="tk_headline + text">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252000" y="1142099"/>
            <a:ext cx="8640000" cy="3402000"/>
          </a:xfrm>
          <a:prstGeom prst="rect">
            <a:avLst/>
          </a:prstGeom>
          <a:noFill/>
          <a:ln>
            <a:noFill/>
          </a:ln>
        </p:spPr>
        <p:txBody>
          <a:bodyPr spcFirstLastPara="1" wrap="square" lIns="0" tIns="0" rIns="0" bIns="0" anchor="t" anchorCtr="0">
            <a:noAutofit/>
          </a:bodyPr>
          <a:lstStyle>
            <a:lvl1pPr marL="457200" lvl="0" indent="-317500" algn="l" rtl="0">
              <a:spcBef>
                <a:spcPts val="900"/>
              </a:spcBef>
              <a:spcAft>
                <a:spcPts val="0"/>
              </a:spcAft>
              <a:buSzPts val="1400"/>
              <a:buChar char="●"/>
              <a:defRPr/>
            </a:lvl1pPr>
            <a:lvl2pPr marL="914400" lvl="1" indent="-317500" algn="l" rtl="0">
              <a:spcBef>
                <a:spcPts val="900"/>
              </a:spcBef>
              <a:spcAft>
                <a:spcPts val="0"/>
              </a:spcAft>
              <a:buSzPts val="1400"/>
              <a:buChar char="○"/>
              <a:defRPr/>
            </a:lvl2pPr>
            <a:lvl3pPr marL="1371600" lvl="2" indent="-317500" algn="l" rtl="0">
              <a:spcBef>
                <a:spcPts val="900"/>
              </a:spcBef>
              <a:spcAft>
                <a:spcPts val="0"/>
              </a:spcAft>
              <a:buSzPts val="1400"/>
              <a:buChar char="■"/>
              <a:defRPr/>
            </a:lvl3pPr>
            <a:lvl4pPr marL="1828800" lvl="3" indent="-317500" algn="l" rtl="0">
              <a:spcBef>
                <a:spcPts val="900"/>
              </a:spcBef>
              <a:spcAft>
                <a:spcPts val="0"/>
              </a:spcAft>
              <a:buSzPts val="1400"/>
              <a:buChar char="●"/>
              <a:defRPr/>
            </a:lvl4pPr>
            <a:lvl5pPr marL="2286000" lvl="4" indent="-317500" algn="l" rtl="0">
              <a:spcBef>
                <a:spcPts val="900"/>
              </a:spcBef>
              <a:spcAft>
                <a:spcPts val="0"/>
              </a:spcAft>
              <a:buSzPts val="1400"/>
              <a:buChar char="○"/>
              <a:defRPr/>
            </a:lvl5pPr>
            <a:lvl6pPr marL="2743200" lvl="5" indent="-317500" algn="l" rtl="0">
              <a:spcBef>
                <a:spcPts val="900"/>
              </a:spcBef>
              <a:spcAft>
                <a:spcPts val="0"/>
              </a:spcAft>
              <a:buSzPts val="1400"/>
              <a:buChar char="■"/>
              <a:defRPr/>
            </a:lvl6pPr>
            <a:lvl7pPr marL="3200400" lvl="6" indent="-317500" algn="l" rtl="0">
              <a:spcBef>
                <a:spcPts val="900"/>
              </a:spcBef>
              <a:spcAft>
                <a:spcPts val="0"/>
              </a:spcAft>
              <a:buSzPts val="1400"/>
              <a:buChar char="●"/>
              <a:defRPr/>
            </a:lvl7pPr>
            <a:lvl8pPr marL="3657600" lvl="7" indent="-317500" algn="l" rtl="0">
              <a:spcBef>
                <a:spcPts val="900"/>
              </a:spcBef>
              <a:spcAft>
                <a:spcPts val="0"/>
              </a:spcAft>
              <a:buSzPts val="1400"/>
              <a:buChar char="○"/>
              <a:defRPr/>
            </a:lvl8pPr>
            <a:lvl9pPr marL="4114800" lvl="8" indent="-317500" algn="l" rtl="0">
              <a:spcBef>
                <a:spcPts val="900"/>
              </a:spcBef>
              <a:spcAft>
                <a:spcPts val="0"/>
              </a:spcAft>
              <a:buSzPts val="1400"/>
              <a:buChar char="■"/>
              <a:defRPr/>
            </a:lvl9pPr>
          </a:lstStyle>
          <a:p>
            <a:endParaRPr/>
          </a:p>
        </p:txBody>
      </p:sp>
      <p:sp>
        <p:nvSpPr>
          <p:cNvPr id="52" name="Google Shape;52;p13"/>
          <p:cNvSpPr txBox="1">
            <a:spLocks noGrp="1"/>
          </p:cNvSpPr>
          <p:nvPr>
            <p:ph type="body" idx="2"/>
          </p:nvPr>
        </p:nvSpPr>
        <p:spPr>
          <a:xfrm>
            <a:off x="251999" y="4622400"/>
            <a:ext cx="8028000" cy="1080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600"/>
              <a:buNone/>
              <a:defRPr sz="600"/>
            </a:lvl1pPr>
            <a:lvl2pPr marL="914400" lvl="1" indent="-317500" algn="l" rtl="0">
              <a:spcBef>
                <a:spcPts val="900"/>
              </a:spcBef>
              <a:spcAft>
                <a:spcPts val="0"/>
              </a:spcAft>
              <a:buSzPts val="1400"/>
              <a:buChar char="○"/>
              <a:defRPr/>
            </a:lvl2pPr>
            <a:lvl3pPr marL="1371600" lvl="2" indent="-317500" algn="l" rtl="0">
              <a:spcBef>
                <a:spcPts val="900"/>
              </a:spcBef>
              <a:spcAft>
                <a:spcPts val="0"/>
              </a:spcAft>
              <a:buSzPts val="1400"/>
              <a:buChar char="■"/>
              <a:defRPr/>
            </a:lvl3pPr>
            <a:lvl4pPr marL="1828800" lvl="3" indent="-317500" algn="l" rtl="0">
              <a:spcBef>
                <a:spcPts val="900"/>
              </a:spcBef>
              <a:spcAft>
                <a:spcPts val="0"/>
              </a:spcAft>
              <a:buSzPts val="1400"/>
              <a:buChar char="●"/>
              <a:defRPr/>
            </a:lvl4pPr>
            <a:lvl5pPr marL="2286000" lvl="4" indent="-317500" algn="l" rtl="0">
              <a:spcBef>
                <a:spcPts val="900"/>
              </a:spcBef>
              <a:spcAft>
                <a:spcPts val="0"/>
              </a:spcAft>
              <a:buSzPts val="1400"/>
              <a:buChar char="○"/>
              <a:defRPr/>
            </a:lvl5pPr>
            <a:lvl6pPr marL="2743200" lvl="5" indent="-317500" algn="l" rtl="0">
              <a:spcBef>
                <a:spcPts val="900"/>
              </a:spcBef>
              <a:spcAft>
                <a:spcPts val="0"/>
              </a:spcAft>
              <a:buSzPts val="1400"/>
              <a:buChar char="■"/>
              <a:defRPr/>
            </a:lvl6pPr>
            <a:lvl7pPr marL="3200400" lvl="6" indent="-317500" algn="l" rtl="0">
              <a:spcBef>
                <a:spcPts val="900"/>
              </a:spcBef>
              <a:spcAft>
                <a:spcPts val="0"/>
              </a:spcAft>
              <a:buSzPts val="1400"/>
              <a:buChar char="●"/>
              <a:defRPr/>
            </a:lvl7pPr>
            <a:lvl8pPr marL="3657600" lvl="7" indent="-317500" algn="l" rtl="0">
              <a:spcBef>
                <a:spcPts val="900"/>
              </a:spcBef>
              <a:spcAft>
                <a:spcPts val="0"/>
              </a:spcAft>
              <a:buSzPts val="1400"/>
              <a:buChar char="○"/>
              <a:defRPr/>
            </a:lvl8pPr>
            <a:lvl9pPr marL="4114800" lvl="8" indent="-317500" algn="l" rtl="0">
              <a:spcBef>
                <a:spcPts val="900"/>
              </a:spcBef>
              <a:spcAft>
                <a:spcPts val="0"/>
              </a:spcAft>
              <a:buSzPts val="1400"/>
              <a:buChar char="■"/>
              <a:defRPr/>
            </a:lvl9pPr>
          </a:lstStyle>
          <a:p>
            <a:endParaRPr/>
          </a:p>
        </p:txBody>
      </p:sp>
      <p:pic>
        <p:nvPicPr>
          <p:cNvPr id="53" name="Google Shape;53;p13"/>
          <p:cNvPicPr preferRelativeResize="0"/>
          <p:nvPr/>
        </p:nvPicPr>
        <p:blipFill rotWithShape="1">
          <a:blip r:embed="rId2">
            <a:alphaModFix/>
          </a:blip>
          <a:srcRect/>
          <a:stretch/>
        </p:blipFill>
        <p:spPr>
          <a:xfrm>
            <a:off x="8038618" y="213672"/>
            <a:ext cx="757022" cy="489490"/>
          </a:xfrm>
          <a:prstGeom prst="rect">
            <a:avLst/>
          </a:prstGeom>
          <a:noFill/>
          <a:ln>
            <a:noFill/>
          </a:ln>
        </p:spPr>
      </p:pic>
      <p:sp>
        <p:nvSpPr>
          <p:cNvPr id="54" name="Google Shape;54;p13"/>
          <p:cNvSpPr txBox="1">
            <a:spLocks noGrp="1"/>
          </p:cNvSpPr>
          <p:nvPr>
            <p:ph type="title"/>
          </p:nvPr>
        </p:nvSpPr>
        <p:spPr>
          <a:xfrm>
            <a:off x="252000" y="194400"/>
            <a:ext cx="8640000" cy="2541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5"/>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1pPr>
            <a:lvl2pPr marR="0" lvl="1"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2800"/>
              <a:buNone/>
              <a:defRPr sz="2400" b="0" i="0" u="none" strike="noStrike" cap="none">
                <a:solidFill>
                  <a:schemeClr val="lt1"/>
                </a:solidFill>
                <a:latin typeface="Verdana"/>
                <a:ea typeface="Verdana"/>
                <a:cs typeface="Verdana"/>
                <a:sym typeface="Verdana"/>
              </a:defRPr>
            </a:lvl9pPr>
          </a:lstStyle>
          <a:p>
            <a:endParaRPr/>
          </a:p>
        </p:txBody>
      </p:sp>
      <p:sp>
        <p:nvSpPr>
          <p:cNvPr id="57" name="Google Shape;57;p14"/>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marR="0" lvl="0" indent="-361950" algn="l" rtl="0">
              <a:spcBef>
                <a:spcPts val="400"/>
              </a:spcBef>
              <a:spcAft>
                <a:spcPts val="0"/>
              </a:spcAft>
              <a:buClr>
                <a:schemeClr val="hlink"/>
              </a:buClr>
              <a:buSzPts val="2100"/>
              <a:buFont typeface="Noto Sans Symbols"/>
              <a:buChar char="❖"/>
              <a:defRPr sz="2100" b="1" i="0" u="none" strike="noStrike" cap="none">
                <a:solidFill>
                  <a:schemeClr val="dk1"/>
                </a:solidFill>
                <a:latin typeface="Verdana"/>
                <a:ea typeface="Verdana"/>
                <a:cs typeface="Verdana"/>
                <a:sym typeface="Verdana"/>
              </a:defRPr>
            </a:lvl1pPr>
            <a:lvl2pPr marL="914400" marR="0" lvl="1" indent="-361950" algn="l" rtl="0">
              <a:spcBef>
                <a:spcPts val="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8" name="Google Shape;58;p14"/>
          <p:cNvSpPr txBox="1">
            <a:spLocks noGrp="1"/>
          </p:cNvSpPr>
          <p:nvPr>
            <p:ph type="dt" idx="10"/>
          </p:nvPr>
        </p:nvSpPr>
        <p:spPr>
          <a:xfrm>
            <a:off x="457200" y="4889898"/>
            <a:ext cx="2133600" cy="1833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9" name="Google Shape;59;p14"/>
          <p:cNvSpPr txBox="1">
            <a:spLocks noGrp="1"/>
          </p:cNvSpPr>
          <p:nvPr>
            <p:ph type="ftr" idx="11"/>
          </p:nvPr>
        </p:nvSpPr>
        <p:spPr>
          <a:xfrm>
            <a:off x="5181600" y="4857751"/>
            <a:ext cx="2895600" cy="174900"/>
          </a:xfrm>
          <a:prstGeom prst="rect">
            <a:avLst/>
          </a:prstGeom>
          <a:noFill/>
          <a:ln>
            <a:noFill/>
          </a:ln>
        </p:spPr>
        <p:txBody>
          <a:bodyPr spcFirstLastPara="1" wrap="square" lIns="68575" tIns="34275" rIns="68575" bIns="34275" anchor="t" anchorCtr="0">
            <a:noAutofit/>
          </a:bodyPr>
          <a:lstStyle>
            <a:lvl1pPr lvl="0" algn="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0" name="Google Shape;60;p14"/>
          <p:cNvSpPr txBox="1">
            <a:spLocks noGrp="1"/>
          </p:cNvSpPr>
          <p:nvPr>
            <p:ph type="sldNum" idx="12"/>
          </p:nvPr>
        </p:nvSpPr>
        <p:spPr>
          <a:xfrm>
            <a:off x="8286750" y="4789885"/>
            <a:ext cx="457200" cy="1716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1pPr>
            <a:lvl2pPr marL="0" marR="0" lvl="1"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2pPr>
            <a:lvl3pPr marL="0" marR="0" lvl="2"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3pPr>
            <a:lvl4pPr marL="0" marR="0" lvl="3"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4pPr>
            <a:lvl5pPr marL="0" marR="0" lvl="4"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5pPr>
            <a:lvl6pPr marL="0" marR="0" lvl="5"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6pPr>
            <a:lvl7pPr marL="0" marR="0" lvl="6"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7pPr>
            <a:lvl8pPr marL="0" marR="0" lvl="7"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8pPr>
            <a:lvl9pPr marL="0" marR="0" lvl="8" indent="0" algn="r" rtl="0">
              <a:lnSpc>
                <a:spcPct val="100000"/>
              </a:lnSpc>
              <a:spcBef>
                <a:spcPts val="0"/>
              </a:spcBef>
              <a:spcAft>
                <a:spcPts val="0"/>
              </a:spcAft>
              <a:buNone/>
              <a:defRPr sz="800"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k_headline">
  <p:cSld name="tk_headline">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252000" y="194400"/>
            <a:ext cx="8640000" cy="2541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5"/>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5"/>
          <p:cNvSpPr txBox="1">
            <a:spLocks noGrp="1"/>
          </p:cNvSpPr>
          <p:nvPr>
            <p:ph type="body" idx="1"/>
          </p:nvPr>
        </p:nvSpPr>
        <p:spPr>
          <a:xfrm>
            <a:off x="251999" y="4622400"/>
            <a:ext cx="8028000" cy="1080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600"/>
              <a:buNone/>
              <a:defRPr sz="600"/>
            </a:lvl1pPr>
            <a:lvl2pPr marL="914400" lvl="1" indent="-317500" algn="l" rtl="0">
              <a:spcBef>
                <a:spcPts val="900"/>
              </a:spcBef>
              <a:spcAft>
                <a:spcPts val="0"/>
              </a:spcAft>
              <a:buSzPts val="1400"/>
              <a:buChar char="○"/>
              <a:defRPr/>
            </a:lvl2pPr>
            <a:lvl3pPr marL="1371600" lvl="2" indent="-317500" algn="l" rtl="0">
              <a:spcBef>
                <a:spcPts val="900"/>
              </a:spcBef>
              <a:spcAft>
                <a:spcPts val="0"/>
              </a:spcAft>
              <a:buSzPts val="1400"/>
              <a:buChar char="■"/>
              <a:defRPr/>
            </a:lvl3pPr>
            <a:lvl4pPr marL="1828800" lvl="3" indent="-317500" algn="l" rtl="0">
              <a:spcBef>
                <a:spcPts val="900"/>
              </a:spcBef>
              <a:spcAft>
                <a:spcPts val="0"/>
              </a:spcAft>
              <a:buSzPts val="1400"/>
              <a:buChar char="●"/>
              <a:defRPr/>
            </a:lvl4pPr>
            <a:lvl5pPr marL="2286000" lvl="4" indent="-317500" algn="l" rtl="0">
              <a:spcBef>
                <a:spcPts val="900"/>
              </a:spcBef>
              <a:spcAft>
                <a:spcPts val="0"/>
              </a:spcAft>
              <a:buSzPts val="1400"/>
              <a:buChar char="○"/>
              <a:defRPr/>
            </a:lvl5pPr>
            <a:lvl6pPr marL="2743200" lvl="5" indent="-317500" algn="l" rtl="0">
              <a:spcBef>
                <a:spcPts val="900"/>
              </a:spcBef>
              <a:spcAft>
                <a:spcPts val="0"/>
              </a:spcAft>
              <a:buSzPts val="1400"/>
              <a:buChar char="■"/>
              <a:defRPr/>
            </a:lvl6pPr>
            <a:lvl7pPr marL="3200400" lvl="6" indent="-317500" algn="l" rtl="0">
              <a:spcBef>
                <a:spcPts val="900"/>
              </a:spcBef>
              <a:spcAft>
                <a:spcPts val="0"/>
              </a:spcAft>
              <a:buSzPts val="1400"/>
              <a:buChar char="●"/>
              <a:defRPr/>
            </a:lvl7pPr>
            <a:lvl8pPr marL="3657600" lvl="7" indent="-317500" algn="l" rtl="0">
              <a:spcBef>
                <a:spcPts val="900"/>
              </a:spcBef>
              <a:spcAft>
                <a:spcPts val="0"/>
              </a:spcAft>
              <a:buSzPts val="1400"/>
              <a:buChar char="○"/>
              <a:defRPr/>
            </a:lvl8pPr>
            <a:lvl9pPr marL="4114800" lvl="8" indent="-317500" algn="l" rtl="0">
              <a:spcBef>
                <a:spcPts val="900"/>
              </a:spcBef>
              <a:spcAft>
                <a:spcPts val="0"/>
              </a:spcAft>
              <a:buSzPts val="1400"/>
              <a:buChar char="■"/>
              <a:defRPr/>
            </a:lvl9pPr>
          </a:lstStyle>
          <a:p>
            <a:endParaRPr/>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vi"/>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6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36.jp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5.jpg"/><Relationship Id="rId1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2.jpg"/><Relationship Id="rId8" Type="http://schemas.openxmlformats.org/officeDocument/2006/relationships/image" Target="../media/image33.jpg"/><Relationship Id="rId9" Type="http://schemas.openxmlformats.org/officeDocument/2006/relationships/image" Target="../media/image34.jpg"/><Relationship Id="rId10"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2.jpg"/><Relationship Id="rId5" Type="http://schemas.openxmlformats.org/officeDocument/2006/relationships/image" Target="../media/image5.jpg"/><Relationship Id="rId1" Type="http://schemas.openxmlformats.org/officeDocument/2006/relationships/themeOverride" Target="../theme/themeOverride1.xml"/><Relationship Id="rId2"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png"/><Relationship Id="rId6" Type="http://schemas.openxmlformats.org/officeDocument/2006/relationships/image" Target="../media/image5.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5.jpg"/><Relationship Id="rId5" Type="http://schemas.openxmlformats.org/officeDocument/2006/relationships/chart" Target="../charts/chart1.xm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8"/>
          <p:cNvPicPr preferRelativeResize="0"/>
          <p:nvPr/>
        </p:nvPicPr>
        <p:blipFill>
          <a:blip r:embed="rId3">
            <a:alphaModFix/>
          </a:blip>
          <a:stretch>
            <a:fillRect/>
          </a:stretch>
        </p:blipFill>
        <p:spPr>
          <a:xfrm>
            <a:off x="0" y="0"/>
            <a:ext cx="9143981" cy="5143500"/>
          </a:xfrm>
          <a:prstGeom prst="rect">
            <a:avLst/>
          </a:prstGeom>
          <a:noFill/>
          <a:ln>
            <a:noFill/>
          </a:ln>
        </p:spPr>
      </p:pic>
      <p:cxnSp>
        <p:nvCxnSpPr>
          <p:cNvPr id="71" name="Google Shape;71;p18"/>
          <p:cNvCxnSpPr/>
          <p:nvPr/>
        </p:nvCxnSpPr>
        <p:spPr>
          <a:xfrm>
            <a:off x="2060950" y="2247500"/>
            <a:ext cx="4512900" cy="0"/>
          </a:xfrm>
          <a:prstGeom prst="straightConnector1">
            <a:avLst/>
          </a:prstGeom>
          <a:noFill/>
          <a:ln w="9525" cap="flat" cmpd="sng">
            <a:solidFill>
              <a:srgbClr val="FFD966"/>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7"/>
          <p:cNvSpPr txBox="1">
            <a:spLocks noGrp="1"/>
          </p:cNvSpPr>
          <p:nvPr>
            <p:ph type="body" idx="1"/>
          </p:nvPr>
        </p:nvSpPr>
        <p:spPr>
          <a:xfrm>
            <a:off x="571500" y="984627"/>
            <a:ext cx="8104800" cy="1707000"/>
          </a:xfrm>
          <a:prstGeom prst="rect">
            <a:avLst/>
          </a:prstGeom>
          <a:noFill/>
          <a:ln>
            <a:noFill/>
          </a:ln>
        </p:spPr>
        <p:txBody>
          <a:bodyPr spcFirstLastPara="1" wrap="square" lIns="0" tIns="0" rIns="0" bIns="0" anchor="t" anchorCtr="0">
            <a:noAutofit/>
          </a:bodyPr>
          <a:lstStyle/>
          <a:p>
            <a:pPr marL="139700" lvl="0" indent="-146050" algn="l" rtl="0">
              <a:spcBef>
                <a:spcPts val="0"/>
              </a:spcBef>
              <a:spcAft>
                <a:spcPts val="0"/>
              </a:spcAft>
              <a:buSzPts val="1100"/>
              <a:buChar char="●"/>
            </a:pPr>
            <a:r>
              <a:rPr lang="vi" sz="1100" b="1" dirty="0">
                <a:solidFill>
                  <a:schemeClr val="tx2">
                    <a:lumMod val="10000"/>
                  </a:schemeClr>
                </a:solidFill>
              </a:rPr>
              <a:t>E-mobility solutions to enhance the last-mile connectivity</a:t>
            </a:r>
            <a:endParaRPr b="1"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Demonstration of e-scooter sharing</a:t>
            </a:r>
            <a:endParaRPr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MaaS/sharing app introduction in Hanoi</a:t>
            </a:r>
            <a:endParaRPr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Concept/prefeasibility study for scale-up is developed</a:t>
            </a:r>
            <a:endParaRPr sz="1100" dirty="0">
              <a:solidFill>
                <a:schemeClr val="tx2">
                  <a:lumMod val="10000"/>
                </a:schemeClr>
              </a:solidFill>
            </a:endParaRPr>
          </a:p>
          <a:p>
            <a:pPr marL="139700" lvl="0" indent="-146050" algn="l" rtl="0">
              <a:spcBef>
                <a:spcPts val="0"/>
              </a:spcBef>
              <a:spcAft>
                <a:spcPts val="0"/>
              </a:spcAft>
              <a:buSzPts val="1100"/>
              <a:buChar char="●"/>
            </a:pPr>
            <a:r>
              <a:rPr lang="vi" sz="1100" b="1" dirty="0">
                <a:solidFill>
                  <a:schemeClr val="tx2">
                    <a:lumMod val="10000"/>
                  </a:schemeClr>
                </a:solidFill>
              </a:rPr>
              <a:t>Conditions for enabling accelerated e-mobility uptake and integration are improved</a:t>
            </a:r>
            <a:endParaRPr b="1"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Business models and business plans are developed and validated</a:t>
            </a:r>
            <a:endParaRPr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Interactions between EU industry and local businesses are established and documented</a:t>
            </a:r>
            <a:endParaRPr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Recommendations for policy development, institutionalization and integration of e-mobility in local and national plans are developed</a:t>
            </a:r>
            <a:endParaRPr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Funding, financing, and procurement for e-mobility program proposal is developed</a:t>
            </a:r>
            <a:endParaRPr sz="1100" dirty="0">
              <a:solidFill>
                <a:schemeClr val="tx2">
                  <a:lumMod val="10000"/>
                </a:schemeClr>
              </a:solidFill>
            </a:endParaRPr>
          </a:p>
          <a:p>
            <a:pPr marL="139700" lvl="0" indent="-146050" algn="l" rtl="0">
              <a:spcBef>
                <a:spcPts val="0"/>
              </a:spcBef>
              <a:spcAft>
                <a:spcPts val="0"/>
              </a:spcAft>
              <a:buSzPts val="1100"/>
              <a:buChar char="●"/>
            </a:pPr>
            <a:r>
              <a:rPr lang="vi" sz="1100" b="1" dirty="0">
                <a:solidFill>
                  <a:schemeClr val="tx2">
                    <a:lumMod val="10000"/>
                  </a:schemeClr>
                </a:solidFill>
              </a:rPr>
              <a:t>Local capacities relating to e-mobility are enhanced</a:t>
            </a:r>
            <a:endParaRPr b="1"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Peer-to-peer exchange program is conducted and documented</a:t>
            </a:r>
            <a:endParaRPr sz="1100"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Toolkit for e-mobility is developed and shared with local stakeholders</a:t>
            </a:r>
            <a:endParaRPr dirty="0">
              <a:solidFill>
                <a:schemeClr val="tx2">
                  <a:lumMod val="10000"/>
                </a:schemeClr>
              </a:solidFill>
            </a:endParaRPr>
          </a:p>
          <a:p>
            <a:pPr marL="266700" lvl="1" indent="-133350" algn="l" rtl="0">
              <a:spcBef>
                <a:spcPts val="0"/>
              </a:spcBef>
              <a:spcAft>
                <a:spcPts val="0"/>
              </a:spcAft>
              <a:buSzPts val="1100"/>
              <a:buChar char="○"/>
            </a:pPr>
            <a:r>
              <a:rPr lang="vi" sz="1100" dirty="0">
                <a:solidFill>
                  <a:schemeClr val="tx2">
                    <a:lumMod val="10000"/>
                  </a:schemeClr>
                </a:solidFill>
              </a:rPr>
              <a:t>Local training activities directly related to the demonstration action is developed and delivered</a:t>
            </a:r>
            <a:endParaRPr sz="1100" dirty="0">
              <a:solidFill>
                <a:schemeClr val="tx2">
                  <a:lumMod val="10000"/>
                </a:schemeClr>
              </a:solidFill>
            </a:endParaRPr>
          </a:p>
          <a:p>
            <a:pPr marL="266700" lvl="1" indent="-63500" algn="l" rtl="0">
              <a:spcBef>
                <a:spcPts val="0"/>
              </a:spcBef>
              <a:spcAft>
                <a:spcPts val="0"/>
              </a:spcAft>
              <a:buSzPts val="1100"/>
              <a:buNone/>
            </a:pPr>
            <a:endParaRPr sz="1100" dirty="0">
              <a:solidFill>
                <a:schemeClr val="tx2">
                  <a:lumMod val="10000"/>
                </a:schemeClr>
              </a:solidFill>
            </a:endParaRPr>
          </a:p>
        </p:txBody>
      </p:sp>
      <p:sp>
        <p:nvSpPr>
          <p:cNvPr id="177" name="Google Shape;177;p27"/>
          <p:cNvSpPr txBox="1"/>
          <p:nvPr/>
        </p:nvSpPr>
        <p:spPr>
          <a:xfrm>
            <a:off x="5058054" y="347859"/>
            <a:ext cx="4179000" cy="1899900"/>
          </a:xfrm>
          <a:prstGeom prst="rect">
            <a:avLst/>
          </a:prstGeom>
          <a:noFill/>
          <a:ln>
            <a:noFill/>
          </a:ln>
        </p:spPr>
        <p:txBody>
          <a:bodyPr spcFirstLastPara="1" wrap="square" lIns="0" tIns="0" rIns="0" bIns="0" anchor="t" anchorCtr="0">
            <a:noAutofit/>
          </a:bodyPr>
          <a:lstStyle/>
          <a:p>
            <a:pPr marL="139700" marR="0" lvl="1" indent="-38100" algn="l" rtl="0">
              <a:lnSpc>
                <a:spcPct val="100000"/>
              </a:lnSpc>
              <a:spcBef>
                <a:spcPts val="0"/>
              </a:spcBef>
              <a:spcAft>
                <a:spcPts val="0"/>
              </a:spcAft>
              <a:buClr>
                <a:srgbClr val="00A0F5"/>
              </a:buClr>
              <a:buSzPts val="1500"/>
              <a:buFont typeface="Arial"/>
              <a:buNone/>
            </a:pPr>
            <a:endParaRPr sz="1500" b="0" i="0" u="none" strike="noStrike" cap="none">
              <a:solidFill>
                <a:srgbClr val="4B5564"/>
              </a:solidFill>
              <a:latin typeface="Arial"/>
              <a:ea typeface="Arial"/>
              <a:cs typeface="Arial"/>
              <a:sym typeface="Arial"/>
            </a:endParaRPr>
          </a:p>
        </p:txBody>
      </p:sp>
      <p:pic>
        <p:nvPicPr>
          <p:cNvPr id="178" name="Google Shape;178;p27" descr="A green bus driving down a city street&#10;&#10;Description automatically generated"/>
          <p:cNvPicPr preferRelativeResize="0"/>
          <p:nvPr/>
        </p:nvPicPr>
        <p:blipFill rotWithShape="1">
          <a:blip r:embed="rId3">
            <a:alphaModFix/>
          </a:blip>
          <a:srcRect/>
          <a:stretch/>
        </p:blipFill>
        <p:spPr>
          <a:xfrm>
            <a:off x="571500" y="3751118"/>
            <a:ext cx="2392676" cy="1255699"/>
          </a:xfrm>
          <a:prstGeom prst="rect">
            <a:avLst/>
          </a:prstGeom>
          <a:noFill/>
          <a:ln>
            <a:noFill/>
          </a:ln>
        </p:spPr>
      </p:pic>
      <p:pic>
        <p:nvPicPr>
          <p:cNvPr id="179" name="Google Shape;179;p27"/>
          <p:cNvPicPr preferRelativeResize="0"/>
          <p:nvPr/>
        </p:nvPicPr>
        <p:blipFill rotWithShape="1">
          <a:blip r:embed="rId4">
            <a:alphaModFix/>
          </a:blip>
          <a:srcRect/>
          <a:stretch/>
        </p:blipFill>
        <p:spPr>
          <a:xfrm>
            <a:off x="3823855" y="3667990"/>
            <a:ext cx="1531156" cy="1322149"/>
          </a:xfrm>
          <a:prstGeom prst="rect">
            <a:avLst/>
          </a:prstGeom>
          <a:noFill/>
          <a:ln>
            <a:noFill/>
          </a:ln>
        </p:spPr>
      </p:pic>
      <p:pic>
        <p:nvPicPr>
          <p:cNvPr id="180" name="Google Shape;180;p27"/>
          <p:cNvPicPr preferRelativeResize="0"/>
          <p:nvPr/>
        </p:nvPicPr>
        <p:blipFill>
          <a:blip r:embed="rId5">
            <a:alphaModFix/>
          </a:blip>
          <a:stretch>
            <a:fillRect/>
          </a:stretch>
        </p:blipFill>
        <p:spPr>
          <a:xfrm>
            <a:off x="6556664" y="3667990"/>
            <a:ext cx="1430311" cy="1362135"/>
          </a:xfrm>
          <a:prstGeom prst="rect">
            <a:avLst/>
          </a:prstGeom>
          <a:noFill/>
          <a:ln>
            <a:noFill/>
          </a:ln>
        </p:spPr>
      </p:pic>
      <p:pic>
        <p:nvPicPr>
          <p:cNvPr id="181" name="Google Shape;181;p27"/>
          <p:cNvPicPr preferRelativeResize="0"/>
          <p:nvPr/>
        </p:nvPicPr>
        <p:blipFill>
          <a:blip r:embed="rId6">
            <a:alphaModFix/>
          </a:blip>
          <a:stretch>
            <a:fillRect/>
          </a:stretch>
        </p:blipFill>
        <p:spPr>
          <a:xfrm>
            <a:off x="7087437" y="189330"/>
            <a:ext cx="744598" cy="509944"/>
          </a:xfrm>
          <a:prstGeom prst="rect">
            <a:avLst/>
          </a:prstGeom>
          <a:noFill/>
          <a:ln>
            <a:noFill/>
          </a:ln>
        </p:spPr>
      </p:pic>
      <p:sp>
        <p:nvSpPr>
          <p:cNvPr id="9" name="Google Shape;187;p28"/>
          <p:cNvSpPr txBox="1">
            <a:spLocks/>
          </p:cNvSpPr>
          <p:nvPr/>
        </p:nvSpPr>
        <p:spPr>
          <a:xfrm>
            <a:off x="289757" y="207174"/>
            <a:ext cx="8640000" cy="507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1700"/>
            </a:pPr>
            <a:r>
              <a:rPr lang="en-US" sz="2000" dirty="0" smtClean="0">
                <a:solidFill>
                  <a:srgbClr val="980000"/>
                </a:solidFill>
                <a:latin typeface="Comfortaa"/>
                <a:ea typeface="Comfortaa"/>
                <a:cs typeface="Comfortaa"/>
                <a:sym typeface="Comfortaa"/>
              </a:rPr>
              <a:t>HANOI DEMONSTRATION ACTIONS</a:t>
            </a:r>
            <a:r>
              <a:rPr lang="en-US" sz="2000" dirty="0" smtClean="0"/>
              <a:t/>
            </a:r>
            <a:br>
              <a:rPr lang="en-US" sz="2000" dirty="0" smtClean="0"/>
            </a:br>
            <a:r>
              <a:rPr lang="en-US" sz="2000" dirty="0" smtClean="0">
                <a:solidFill>
                  <a:srgbClr val="666666"/>
                </a:solidFill>
              </a:rPr>
              <a:t>Demonstration Objectives</a:t>
            </a:r>
            <a:endParaRPr lang="en-US" sz="2000" dirty="0">
              <a:solidFill>
                <a:srgbClr val="666666"/>
              </a:solidFill>
            </a:endParaRPr>
          </a:p>
        </p:txBody>
      </p:sp>
    </p:spTree>
  </p:cSld>
  <p:clrMapOvr>
    <a:masterClrMapping/>
  </p:clrMapOvr>
  <p:transition xmlns:p14="http://schemas.microsoft.com/office/powerpoint/2010/mai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AD3">
            <a:alpha val="37640"/>
          </a:srgbClr>
        </a:solidFill>
        <a:effectLst/>
      </p:bgPr>
    </p:bg>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252000" y="194400"/>
            <a:ext cx="8640000" cy="50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5"/>
              </a:buClr>
              <a:buSzPts val="1700"/>
              <a:buFont typeface="Arial"/>
              <a:buNone/>
            </a:pPr>
            <a:r>
              <a:rPr lang="vi" sz="2500" dirty="0">
                <a:solidFill>
                  <a:srgbClr val="980000"/>
                </a:solidFill>
                <a:latin typeface="Comfortaa"/>
                <a:ea typeface="Comfortaa"/>
                <a:cs typeface="Comfortaa"/>
                <a:sym typeface="Comfortaa"/>
              </a:rPr>
              <a:t>HANOI DEMONSTRATION ACTIONS</a:t>
            </a:r>
            <a:r>
              <a:rPr lang="vi" sz="2500" dirty="0"/>
              <a:t/>
            </a:r>
            <a:br>
              <a:rPr lang="vi" sz="2500" dirty="0"/>
            </a:br>
            <a:r>
              <a:rPr lang="vi" sz="2500" dirty="0">
                <a:solidFill>
                  <a:srgbClr val="666666"/>
                </a:solidFill>
              </a:rPr>
              <a:t>Hanoi e-mobility for last-mile connectivity</a:t>
            </a:r>
            <a:endParaRPr sz="2500" dirty="0">
              <a:solidFill>
                <a:srgbClr val="666666"/>
              </a:solidFill>
            </a:endParaRPr>
          </a:p>
        </p:txBody>
      </p:sp>
      <p:pic>
        <p:nvPicPr>
          <p:cNvPr id="188" name="Google Shape;188;p28"/>
          <p:cNvPicPr preferRelativeResize="0">
            <a:picLocks noGrp="1"/>
          </p:cNvPicPr>
          <p:nvPr>
            <p:ph type="body" idx="1"/>
          </p:nvPr>
        </p:nvPicPr>
        <p:blipFill rotWithShape="1">
          <a:blip r:embed="rId3">
            <a:alphaModFix/>
          </a:blip>
          <a:srcRect/>
          <a:stretch/>
        </p:blipFill>
        <p:spPr>
          <a:xfrm>
            <a:off x="308388" y="1221402"/>
            <a:ext cx="2280900" cy="1834800"/>
          </a:xfrm>
          <a:prstGeom prst="rect">
            <a:avLst/>
          </a:prstGeom>
          <a:noFill/>
          <a:ln>
            <a:noFill/>
          </a:ln>
        </p:spPr>
      </p:pic>
      <p:pic>
        <p:nvPicPr>
          <p:cNvPr id="189" name="Google Shape;189;p28"/>
          <p:cNvPicPr preferRelativeResize="0"/>
          <p:nvPr/>
        </p:nvPicPr>
        <p:blipFill rotWithShape="1">
          <a:blip r:embed="rId4">
            <a:alphaModFix/>
          </a:blip>
          <a:srcRect/>
          <a:stretch/>
        </p:blipFill>
        <p:spPr>
          <a:xfrm>
            <a:off x="213174" y="3139448"/>
            <a:ext cx="2471324" cy="1719102"/>
          </a:xfrm>
          <a:prstGeom prst="rect">
            <a:avLst/>
          </a:prstGeom>
          <a:noFill/>
          <a:ln>
            <a:noFill/>
          </a:ln>
        </p:spPr>
      </p:pic>
      <p:grpSp>
        <p:nvGrpSpPr>
          <p:cNvPr id="190" name="Google Shape;190;p28"/>
          <p:cNvGrpSpPr/>
          <p:nvPr/>
        </p:nvGrpSpPr>
        <p:grpSpPr>
          <a:xfrm>
            <a:off x="3599525" y="1701550"/>
            <a:ext cx="4954723" cy="2534275"/>
            <a:chOff x="-52965" y="113"/>
            <a:chExt cx="6606297" cy="3379033"/>
          </a:xfrm>
        </p:grpSpPr>
        <p:cxnSp>
          <p:nvCxnSpPr>
            <p:cNvPr id="191" name="Google Shape;191;p28"/>
            <p:cNvCxnSpPr/>
            <p:nvPr/>
          </p:nvCxnSpPr>
          <p:spPr>
            <a:xfrm>
              <a:off x="0" y="3379132"/>
              <a:ext cx="6553200" cy="0"/>
            </a:xfrm>
            <a:prstGeom prst="straightConnector1">
              <a:avLst/>
            </a:prstGeom>
            <a:noFill/>
            <a:ln w="25400" cap="flat" cmpd="sng">
              <a:solidFill>
                <a:schemeClr val="accent5"/>
              </a:solidFill>
              <a:prstDash val="solid"/>
              <a:round/>
              <a:headEnd type="none" w="sm" len="sm"/>
              <a:tailEnd type="none" w="sm" len="sm"/>
            </a:ln>
          </p:spPr>
        </p:cxnSp>
        <p:cxnSp>
          <p:nvCxnSpPr>
            <p:cNvPr id="192" name="Google Shape;192;p28"/>
            <p:cNvCxnSpPr/>
            <p:nvPr/>
          </p:nvCxnSpPr>
          <p:spPr>
            <a:xfrm>
              <a:off x="0" y="2234625"/>
              <a:ext cx="6553200" cy="0"/>
            </a:xfrm>
            <a:prstGeom prst="straightConnector1">
              <a:avLst/>
            </a:prstGeom>
            <a:noFill/>
            <a:ln w="25400" cap="flat" cmpd="sng">
              <a:solidFill>
                <a:schemeClr val="accent5"/>
              </a:solidFill>
              <a:prstDash val="solid"/>
              <a:round/>
              <a:headEnd type="none" w="sm" len="sm"/>
              <a:tailEnd type="none" w="sm" len="sm"/>
            </a:ln>
          </p:spPr>
        </p:cxnSp>
        <p:cxnSp>
          <p:nvCxnSpPr>
            <p:cNvPr id="193" name="Google Shape;193;p28"/>
            <p:cNvCxnSpPr/>
            <p:nvPr/>
          </p:nvCxnSpPr>
          <p:spPr>
            <a:xfrm>
              <a:off x="0" y="1090119"/>
              <a:ext cx="6553200" cy="0"/>
            </a:xfrm>
            <a:prstGeom prst="straightConnector1">
              <a:avLst/>
            </a:prstGeom>
            <a:noFill/>
            <a:ln w="25400" cap="flat" cmpd="sng">
              <a:solidFill>
                <a:schemeClr val="accent5"/>
              </a:solidFill>
              <a:prstDash val="solid"/>
              <a:round/>
              <a:headEnd type="none" w="sm" len="sm"/>
              <a:tailEnd type="none" w="sm" len="sm"/>
            </a:ln>
          </p:spPr>
        </p:cxnSp>
        <p:sp>
          <p:nvSpPr>
            <p:cNvPr id="194" name="Google Shape;194;p28"/>
            <p:cNvSpPr/>
            <p:nvPr/>
          </p:nvSpPr>
          <p:spPr>
            <a:xfrm>
              <a:off x="1703832" y="113"/>
              <a:ext cx="4849500" cy="10899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 name="Google Shape;195;p28"/>
            <p:cNvSpPr txBox="1"/>
            <p:nvPr/>
          </p:nvSpPr>
          <p:spPr>
            <a:xfrm>
              <a:off x="1703832" y="213"/>
              <a:ext cx="4849500" cy="1089900"/>
            </a:xfrm>
            <a:prstGeom prst="rect">
              <a:avLst/>
            </a:prstGeom>
            <a:noFill/>
            <a:ln>
              <a:noFill/>
            </a:ln>
          </p:spPr>
          <p:txBody>
            <a:bodyPr spcFirstLastPara="1" wrap="square" lIns="25700" tIns="25700" rIns="25700" bIns="25700" anchor="ctr" anchorCtr="0">
              <a:noAutofit/>
            </a:bodyPr>
            <a:lstStyle/>
            <a:p>
              <a:pPr marL="0" marR="0" lvl="0" indent="0" algn="l" rtl="0">
                <a:lnSpc>
                  <a:spcPct val="90000"/>
                </a:lnSpc>
                <a:spcBef>
                  <a:spcPts val="0"/>
                </a:spcBef>
                <a:spcAft>
                  <a:spcPts val="0"/>
                </a:spcAft>
                <a:buNone/>
              </a:pPr>
              <a:r>
                <a:rPr lang="vi" sz="1400" b="0" i="0" u="none" strike="noStrike" cap="none" dirty="0">
                  <a:solidFill>
                    <a:srgbClr val="000000"/>
                  </a:solidFill>
                  <a:latin typeface="Arial"/>
                  <a:ea typeface="Arial"/>
                  <a:cs typeface="Arial"/>
                  <a:sym typeface="Arial"/>
                </a:rPr>
                <a:t>1st phase: BRT Van Khe – Aeon Mall Ha Dong</a:t>
              </a:r>
              <a:endParaRPr sz="1100" dirty="0"/>
            </a:p>
            <a:p>
              <a:pPr marL="0" marR="0" lvl="0" indent="0" algn="l" rtl="0">
                <a:lnSpc>
                  <a:spcPct val="90000"/>
                </a:lnSpc>
                <a:spcBef>
                  <a:spcPts val="500"/>
                </a:spcBef>
                <a:spcAft>
                  <a:spcPts val="0"/>
                </a:spcAft>
                <a:buNone/>
              </a:pPr>
              <a:r>
                <a:rPr lang="vi" sz="1400" b="0" i="0" u="none" strike="noStrike" cap="none" dirty="0">
                  <a:solidFill>
                    <a:srgbClr val="000000"/>
                  </a:solidFill>
                  <a:latin typeface="Arial"/>
                  <a:ea typeface="Arial"/>
                  <a:cs typeface="Arial"/>
                  <a:sym typeface="Arial"/>
                </a:rPr>
                <a:t>2</a:t>
              </a:r>
              <a:r>
                <a:rPr lang="vi" sz="1400" b="0" i="0" u="none" strike="noStrike" cap="none" baseline="30000" dirty="0">
                  <a:solidFill>
                    <a:srgbClr val="000000"/>
                  </a:solidFill>
                  <a:latin typeface="Arial"/>
                  <a:ea typeface="Arial"/>
                  <a:cs typeface="Arial"/>
                  <a:sym typeface="Arial"/>
                </a:rPr>
                <a:t>nd</a:t>
              </a:r>
              <a:r>
                <a:rPr lang="vi" sz="1400" b="0" i="0" u="none" strike="noStrike" cap="none" dirty="0">
                  <a:solidFill>
                    <a:srgbClr val="000000"/>
                  </a:solidFill>
                  <a:latin typeface="Arial"/>
                  <a:ea typeface="Arial"/>
                  <a:cs typeface="Arial"/>
                  <a:sym typeface="Arial"/>
                </a:rPr>
                <a:t> phase: Metro lines – Residential areas</a:t>
              </a:r>
              <a:endParaRPr sz="1400" b="0" i="0" u="none" strike="noStrike" cap="none" dirty="0">
                <a:solidFill>
                  <a:srgbClr val="000000"/>
                </a:solidFill>
                <a:latin typeface="Arial"/>
                <a:ea typeface="Arial"/>
                <a:cs typeface="Arial"/>
                <a:sym typeface="Arial"/>
              </a:endParaRPr>
            </a:p>
          </p:txBody>
        </p:sp>
        <p:sp>
          <p:nvSpPr>
            <p:cNvPr id="196" name="Google Shape;196;p28"/>
            <p:cNvSpPr/>
            <p:nvPr/>
          </p:nvSpPr>
          <p:spPr>
            <a:xfrm>
              <a:off x="0" y="113"/>
              <a:ext cx="1703700" cy="1089900"/>
            </a:xfrm>
            <a:prstGeom prst="round2SameRect">
              <a:avLst>
                <a:gd name="adj1" fmla="val 16670"/>
                <a:gd name="adj2" fmla="val 0"/>
              </a:avLst>
            </a:prstGeom>
            <a:solidFill>
              <a:schemeClr val="accent5"/>
            </a:solidFill>
            <a:ln w="25400"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 name="Google Shape;197;p28"/>
            <p:cNvSpPr txBox="1"/>
            <p:nvPr/>
          </p:nvSpPr>
          <p:spPr>
            <a:xfrm>
              <a:off x="53219" y="53332"/>
              <a:ext cx="1597500" cy="1036800"/>
            </a:xfrm>
            <a:prstGeom prst="rect">
              <a:avLst/>
            </a:prstGeom>
            <a:noFill/>
            <a:ln>
              <a:noFill/>
            </a:ln>
          </p:spPr>
          <p:txBody>
            <a:bodyPr spcFirstLastPara="1" wrap="square" lIns="35725" tIns="35725" rIns="35725" bIns="35725" anchor="ctr" anchorCtr="0">
              <a:noAutofit/>
            </a:bodyPr>
            <a:lstStyle/>
            <a:p>
              <a:pPr marL="0" marR="0" lvl="0" indent="0" algn="ctr" rtl="0">
                <a:lnSpc>
                  <a:spcPct val="90000"/>
                </a:lnSpc>
                <a:spcBef>
                  <a:spcPts val="0"/>
                </a:spcBef>
                <a:spcAft>
                  <a:spcPts val="0"/>
                </a:spcAft>
                <a:buNone/>
              </a:pPr>
              <a:r>
                <a:rPr lang="vi" sz="1900" b="0" i="0" u="none" strike="noStrike" cap="none">
                  <a:solidFill>
                    <a:schemeClr val="lt1"/>
                  </a:solidFill>
                  <a:latin typeface="Arial"/>
                  <a:ea typeface="Arial"/>
                  <a:cs typeface="Arial"/>
                  <a:sym typeface="Arial"/>
                </a:rPr>
                <a:t>Locations</a:t>
              </a:r>
              <a:endParaRPr sz="1900" b="0" i="0" u="none" strike="noStrike" cap="none">
                <a:solidFill>
                  <a:schemeClr val="lt1"/>
                </a:solidFill>
                <a:latin typeface="Arial"/>
                <a:ea typeface="Arial"/>
                <a:cs typeface="Arial"/>
                <a:sym typeface="Arial"/>
              </a:endParaRPr>
            </a:p>
          </p:txBody>
        </p:sp>
        <p:sp>
          <p:nvSpPr>
            <p:cNvPr id="198" name="Google Shape;198;p28"/>
            <p:cNvSpPr/>
            <p:nvPr/>
          </p:nvSpPr>
          <p:spPr>
            <a:xfrm>
              <a:off x="1703832" y="1144620"/>
              <a:ext cx="4849500" cy="10899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 name="Google Shape;199;p28"/>
            <p:cNvSpPr txBox="1"/>
            <p:nvPr/>
          </p:nvSpPr>
          <p:spPr>
            <a:xfrm>
              <a:off x="1703832" y="1144620"/>
              <a:ext cx="4849500" cy="1089900"/>
            </a:xfrm>
            <a:prstGeom prst="rect">
              <a:avLst/>
            </a:prstGeom>
            <a:noFill/>
            <a:ln>
              <a:noFill/>
            </a:ln>
          </p:spPr>
          <p:txBody>
            <a:bodyPr spcFirstLastPara="1" wrap="square" lIns="25700" tIns="25700" rIns="25700" bIns="25700" anchor="ctr" anchorCtr="0">
              <a:noAutofit/>
            </a:bodyPr>
            <a:lstStyle/>
            <a:p>
              <a:pPr marL="0" marR="0" lvl="0" indent="0" algn="l" rtl="0">
                <a:lnSpc>
                  <a:spcPct val="90000"/>
                </a:lnSpc>
                <a:spcBef>
                  <a:spcPts val="0"/>
                </a:spcBef>
                <a:spcAft>
                  <a:spcPts val="0"/>
                </a:spcAft>
                <a:buNone/>
              </a:pPr>
              <a:r>
                <a:rPr lang="vi" sz="1400" b="0" i="0" u="none" strike="noStrike" cap="none">
                  <a:solidFill>
                    <a:srgbClr val="000000"/>
                  </a:solidFill>
                  <a:latin typeface="Arial"/>
                  <a:ea typeface="Arial"/>
                  <a:cs typeface="Arial"/>
                  <a:sym typeface="Arial"/>
                </a:rPr>
                <a:t>50 shared e-scooters, ABB charging for Vinfast e-buses for the first phase</a:t>
              </a:r>
              <a:endParaRPr sz="1400" b="0" i="0" u="none" strike="noStrike" cap="none">
                <a:solidFill>
                  <a:srgbClr val="000000"/>
                </a:solidFill>
                <a:latin typeface="Arial"/>
                <a:ea typeface="Arial"/>
                <a:cs typeface="Arial"/>
                <a:sym typeface="Arial"/>
              </a:endParaRPr>
            </a:p>
          </p:txBody>
        </p:sp>
        <p:sp>
          <p:nvSpPr>
            <p:cNvPr id="200" name="Google Shape;200;p28"/>
            <p:cNvSpPr/>
            <p:nvPr/>
          </p:nvSpPr>
          <p:spPr>
            <a:xfrm>
              <a:off x="0" y="1144620"/>
              <a:ext cx="1703700" cy="1089900"/>
            </a:xfrm>
            <a:prstGeom prst="round2SameRect">
              <a:avLst>
                <a:gd name="adj1" fmla="val 16670"/>
                <a:gd name="adj2" fmla="val 0"/>
              </a:avLst>
            </a:prstGeom>
            <a:solidFill>
              <a:srgbClr val="00F906"/>
            </a:solidFill>
            <a:ln w="25400" cap="flat" cmpd="sng">
              <a:solidFill>
                <a:srgbClr val="00F90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 name="Google Shape;201;p28"/>
            <p:cNvSpPr txBox="1"/>
            <p:nvPr/>
          </p:nvSpPr>
          <p:spPr>
            <a:xfrm>
              <a:off x="53219" y="1197839"/>
              <a:ext cx="1597500" cy="1036800"/>
            </a:xfrm>
            <a:prstGeom prst="rect">
              <a:avLst/>
            </a:prstGeom>
            <a:noFill/>
            <a:ln>
              <a:noFill/>
            </a:ln>
          </p:spPr>
          <p:txBody>
            <a:bodyPr spcFirstLastPara="1" wrap="square" lIns="35725" tIns="35725" rIns="35725" bIns="35725" anchor="ctr" anchorCtr="0">
              <a:noAutofit/>
            </a:bodyPr>
            <a:lstStyle/>
            <a:p>
              <a:pPr marL="0" marR="0" lvl="0" indent="0" algn="ctr" rtl="0">
                <a:lnSpc>
                  <a:spcPct val="90000"/>
                </a:lnSpc>
                <a:spcBef>
                  <a:spcPts val="0"/>
                </a:spcBef>
                <a:spcAft>
                  <a:spcPts val="0"/>
                </a:spcAft>
                <a:buNone/>
              </a:pPr>
              <a:r>
                <a:rPr lang="vi" sz="1900" b="0" i="0" u="none" strike="noStrike" cap="none">
                  <a:solidFill>
                    <a:schemeClr val="lt1"/>
                  </a:solidFill>
                  <a:latin typeface="Arial"/>
                  <a:ea typeface="Arial"/>
                  <a:cs typeface="Arial"/>
                  <a:sym typeface="Arial"/>
                </a:rPr>
                <a:t>Vehicles &amp; charging</a:t>
              </a:r>
              <a:endParaRPr sz="1900" b="0" i="0" u="none" strike="noStrike" cap="none">
                <a:solidFill>
                  <a:schemeClr val="lt1"/>
                </a:solidFill>
                <a:latin typeface="Arial"/>
                <a:ea typeface="Arial"/>
                <a:cs typeface="Arial"/>
                <a:sym typeface="Arial"/>
              </a:endParaRPr>
            </a:p>
          </p:txBody>
        </p:sp>
        <p:sp>
          <p:nvSpPr>
            <p:cNvPr id="202" name="Google Shape;202;p28"/>
            <p:cNvSpPr/>
            <p:nvPr/>
          </p:nvSpPr>
          <p:spPr>
            <a:xfrm>
              <a:off x="1703832" y="2289126"/>
              <a:ext cx="4849500" cy="10899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 name="Google Shape;203;p28"/>
            <p:cNvSpPr txBox="1"/>
            <p:nvPr/>
          </p:nvSpPr>
          <p:spPr>
            <a:xfrm>
              <a:off x="1703832" y="2289126"/>
              <a:ext cx="4849500" cy="1089900"/>
            </a:xfrm>
            <a:prstGeom prst="rect">
              <a:avLst/>
            </a:prstGeom>
            <a:noFill/>
            <a:ln>
              <a:noFill/>
            </a:ln>
          </p:spPr>
          <p:txBody>
            <a:bodyPr spcFirstLastPara="1" wrap="square" lIns="25700" tIns="25700" rIns="25700" bIns="25700" anchor="ctr" anchorCtr="0">
              <a:noAutofit/>
            </a:bodyPr>
            <a:lstStyle/>
            <a:p>
              <a:pPr marL="0" marR="0" lvl="0" indent="0" algn="l" rtl="0">
                <a:lnSpc>
                  <a:spcPct val="90000"/>
                </a:lnSpc>
                <a:spcBef>
                  <a:spcPts val="0"/>
                </a:spcBef>
                <a:spcAft>
                  <a:spcPts val="0"/>
                </a:spcAft>
                <a:buNone/>
              </a:pPr>
              <a:r>
                <a:rPr lang="vi" sz="1400" b="0" i="0" u="none" strike="noStrike" cap="none">
                  <a:solidFill>
                    <a:srgbClr val="000000"/>
                  </a:solidFill>
                  <a:latin typeface="Arial"/>
                  <a:ea typeface="Arial"/>
                  <a:cs typeface="Arial"/>
                  <a:sym typeface="Arial"/>
                </a:rPr>
                <a:t>Maas app, Sharing app</a:t>
              </a:r>
              <a:endParaRPr sz="1400" b="0" i="0" u="none" strike="noStrike" cap="none">
                <a:solidFill>
                  <a:srgbClr val="000000"/>
                </a:solidFill>
                <a:latin typeface="Arial"/>
                <a:ea typeface="Arial"/>
                <a:cs typeface="Arial"/>
                <a:sym typeface="Arial"/>
              </a:endParaRPr>
            </a:p>
          </p:txBody>
        </p:sp>
        <p:sp>
          <p:nvSpPr>
            <p:cNvPr id="204" name="Google Shape;204;p28"/>
            <p:cNvSpPr/>
            <p:nvPr/>
          </p:nvSpPr>
          <p:spPr>
            <a:xfrm>
              <a:off x="0" y="2261959"/>
              <a:ext cx="1703700" cy="1089900"/>
            </a:xfrm>
            <a:prstGeom prst="round2SameRect">
              <a:avLst>
                <a:gd name="adj1" fmla="val 16670"/>
                <a:gd name="adj2" fmla="val 0"/>
              </a:avLst>
            </a:prstGeom>
            <a:solidFill>
              <a:srgbClr val="FFB300"/>
            </a:solidFill>
            <a:ln w="25400" cap="flat" cmpd="sng">
              <a:solidFill>
                <a:srgbClr val="FFB3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 name="Google Shape;205;p28"/>
            <p:cNvSpPr txBox="1"/>
            <p:nvPr/>
          </p:nvSpPr>
          <p:spPr>
            <a:xfrm>
              <a:off x="-52965" y="2342346"/>
              <a:ext cx="1756800" cy="1036800"/>
            </a:xfrm>
            <a:prstGeom prst="rect">
              <a:avLst/>
            </a:prstGeom>
            <a:noFill/>
            <a:ln>
              <a:noFill/>
            </a:ln>
          </p:spPr>
          <p:txBody>
            <a:bodyPr spcFirstLastPara="1" wrap="square" lIns="35725" tIns="35725" rIns="35725" bIns="35725" anchor="ctr" anchorCtr="0">
              <a:noAutofit/>
            </a:bodyPr>
            <a:lstStyle/>
            <a:p>
              <a:pPr marL="0" marR="0" lvl="0" indent="0" algn="ctr" rtl="0">
                <a:lnSpc>
                  <a:spcPct val="90000"/>
                </a:lnSpc>
                <a:spcBef>
                  <a:spcPts val="0"/>
                </a:spcBef>
                <a:spcAft>
                  <a:spcPts val="0"/>
                </a:spcAft>
                <a:buNone/>
              </a:pPr>
              <a:r>
                <a:rPr lang="vi" sz="1900" b="0" i="0" u="none" strike="noStrike" cap="none">
                  <a:solidFill>
                    <a:schemeClr val="lt1"/>
                  </a:solidFill>
                  <a:latin typeface="Arial"/>
                  <a:ea typeface="Arial"/>
                  <a:cs typeface="Arial"/>
                  <a:sym typeface="Arial"/>
                </a:rPr>
                <a:t>Integration</a:t>
              </a:r>
              <a:endParaRPr sz="1900" b="0" i="0" u="none" strike="noStrike" cap="none">
                <a:solidFill>
                  <a:schemeClr val="lt1"/>
                </a:solidFill>
                <a:latin typeface="Arial"/>
                <a:ea typeface="Arial"/>
                <a:cs typeface="Arial"/>
                <a:sym typeface="Arial"/>
              </a:endParaRPr>
            </a:p>
          </p:txBody>
        </p:sp>
      </p:grpSp>
      <p:pic>
        <p:nvPicPr>
          <p:cNvPr id="22" name="Google Shape;181;p27"/>
          <p:cNvPicPr preferRelativeResize="0"/>
          <p:nvPr/>
        </p:nvPicPr>
        <p:blipFill>
          <a:blip r:embed="rId5">
            <a:alphaModFix/>
          </a:blip>
          <a:stretch>
            <a:fillRect/>
          </a:stretch>
        </p:blipFill>
        <p:spPr>
          <a:xfrm>
            <a:off x="7087437" y="189330"/>
            <a:ext cx="744598" cy="509944"/>
          </a:xfrm>
          <a:prstGeom prst="rect">
            <a:avLst/>
          </a:prstGeom>
          <a:noFill/>
          <a:ln>
            <a:noFill/>
          </a:ln>
        </p:spPr>
      </p:pic>
    </p:spTree>
  </p:cSld>
  <p:clrMapOvr>
    <a:masterClrMapping/>
  </p:clrMapOvr>
  <p:transition xmlns:p14="http://schemas.microsoft.com/office/powerpoint/2010/mai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9"/>
          <p:cNvPicPr preferRelativeResize="0"/>
          <p:nvPr/>
        </p:nvPicPr>
        <p:blipFill>
          <a:blip r:embed="rId3">
            <a:alphaModFix/>
          </a:blip>
          <a:stretch>
            <a:fillRect/>
          </a:stretch>
        </p:blipFill>
        <p:spPr>
          <a:xfrm>
            <a:off x="7275764" y="266083"/>
            <a:ext cx="667197" cy="456923"/>
          </a:xfrm>
          <a:prstGeom prst="rect">
            <a:avLst/>
          </a:prstGeom>
          <a:noFill/>
          <a:ln>
            <a:noFill/>
          </a:ln>
        </p:spPr>
      </p:pic>
      <p:pic>
        <p:nvPicPr>
          <p:cNvPr id="212" name="Google Shape;212;p29"/>
          <p:cNvPicPr preferRelativeResize="0"/>
          <p:nvPr/>
        </p:nvPicPr>
        <p:blipFill>
          <a:blip r:embed="rId4">
            <a:alphaModFix/>
          </a:blip>
          <a:stretch>
            <a:fillRect/>
          </a:stretch>
        </p:blipFill>
        <p:spPr>
          <a:xfrm>
            <a:off x="371375" y="905700"/>
            <a:ext cx="2774850" cy="2190275"/>
          </a:xfrm>
          <a:prstGeom prst="rect">
            <a:avLst/>
          </a:prstGeom>
          <a:noFill/>
          <a:ln>
            <a:noFill/>
          </a:ln>
        </p:spPr>
      </p:pic>
      <p:pic>
        <p:nvPicPr>
          <p:cNvPr id="213" name="Google Shape;213;p29"/>
          <p:cNvPicPr preferRelativeResize="0"/>
          <p:nvPr/>
        </p:nvPicPr>
        <p:blipFill>
          <a:blip r:embed="rId5">
            <a:alphaModFix/>
          </a:blip>
          <a:stretch>
            <a:fillRect/>
          </a:stretch>
        </p:blipFill>
        <p:spPr>
          <a:xfrm>
            <a:off x="3070025" y="891499"/>
            <a:ext cx="2675775" cy="2118324"/>
          </a:xfrm>
          <a:prstGeom prst="rect">
            <a:avLst/>
          </a:prstGeom>
          <a:noFill/>
          <a:ln>
            <a:noFill/>
          </a:ln>
        </p:spPr>
      </p:pic>
      <p:pic>
        <p:nvPicPr>
          <p:cNvPr id="214" name="Google Shape;214;p29"/>
          <p:cNvPicPr preferRelativeResize="0"/>
          <p:nvPr/>
        </p:nvPicPr>
        <p:blipFill>
          <a:blip r:embed="rId6">
            <a:alphaModFix/>
          </a:blip>
          <a:stretch>
            <a:fillRect/>
          </a:stretch>
        </p:blipFill>
        <p:spPr>
          <a:xfrm>
            <a:off x="5563850" y="891500"/>
            <a:ext cx="2774850" cy="2172027"/>
          </a:xfrm>
          <a:prstGeom prst="rect">
            <a:avLst/>
          </a:prstGeom>
          <a:noFill/>
          <a:ln>
            <a:noFill/>
          </a:ln>
        </p:spPr>
      </p:pic>
      <p:pic>
        <p:nvPicPr>
          <p:cNvPr id="215" name="Google Shape;215;p29"/>
          <p:cNvPicPr preferRelativeResize="0"/>
          <p:nvPr/>
        </p:nvPicPr>
        <p:blipFill>
          <a:blip r:embed="rId7">
            <a:alphaModFix/>
          </a:blip>
          <a:stretch>
            <a:fillRect/>
          </a:stretch>
        </p:blipFill>
        <p:spPr>
          <a:xfrm>
            <a:off x="414500" y="2396332"/>
            <a:ext cx="2774850" cy="2145893"/>
          </a:xfrm>
          <a:prstGeom prst="rect">
            <a:avLst/>
          </a:prstGeom>
          <a:noFill/>
          <a:ln>
            <a:noFill/>
          </a:ln>
        </p:spPr>
      </p:pic>
      <p:pic>
        <p:nvPicPr>
          <p:cNvPr id="216" name="Google Shape;216;p29"/>
          <p:cNvPicPr preferRelativeResize="0"/>
          <p:nvPr/>
        </p:nvPicPr>
        <p:blipFill>
          <a:blip r:embed="rId8">
            <a:alphaModFix/>
          </a:blip>
          <a:stretch>
            <a:fillRect/>
          </a:stretch>
        </p:blipFill>
        <p:spPr>
          <a:xfrm>
            <a:off x="3052325" y="2495550"/>
            <a:ext cx="2774850" cy="2214275"/>
          </a:xfrm>
          <a:prstGeom prst="rect">
            <a:avLst/>
          </a:prstGeom>
          <a:noFill/>
          <a:ln>
            <a:noFill/>
          </a:ln>
        </p:spPr>
      </p:pic>
      <p:pic>
        <p:nvPicPr>
          <p:cNvPr id="217" name="Google Shape;217;p29"/>
          <p:cNvPicPr preferRelativeResize="0"/>
          <p:nvPr/>
        </p:nvPicPr>
        <p:blipFill>
          <a:blip r:embed="rId9">
            <a:alphaModFix/>
          </a:blip>
          <a:stretch>
            <a:fillRect/>
          </a:stretch>
        </p:blipFill>
        <p:spPr>
          <a:xfrm>
            <a:off x="5538050" y="2458225"/>
            <a:ext cx="2774850" cy="2196759"/>
          </a:xfrm>
          <a:prstGeom prst="rect">
            <a:avLst/>
          </a:prstGeom>
          <a:noFill/>
          <a:ln>
            <a:noFill/>
          </a:ln>
        </p:spPr>
      </p:pic>
      <p:sp>
        <p:nvSpPr>
          <p:cNvPr id="218" name="Google Shape;218;p29"/>
          <p:cNvSpPr txBox="1">
            <a:spLocks noGrp="1"/>
          </p:cNvSpPr>
          <p:nvPr>
            <p:ph type="title"/>
          </p:nvPr>
        </p:nvSpPr>
        <p:spPr>
          <a:xfrm>
            <a:off x="167675" y="140375"/>
            <a:ext cx="8640000" cy="50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5"/>
              </a:buClr>
              <a:buSzPts val="1700"/>
              <a:buFont typeface="Arial"/>
              <a:buNone/>
            </a:pPr>
            <a:r>
              <a:rPr lang="vi" dirty="0">
                <a:solidFill>
                  <a:srgbClr val="980000"/>
                </a:solidFill>
                <a:latin typeface="Comfortaa"/>
                <a:ea typeface="Comfortaa"/>
                <a:cs typeface="Comfortaa"/>
                <a:sym typeface="Comfortaa"/>
              </a:rPr>
              <a:t>HANOI DEMONSTRATION ACTIONS</a:t>
            </a:r>
            <a:r>
              <a:rPr lang="vi" dirty="0"/>
              <a:t/>
            </a:r>
            <a:br>
              <a:rPr lang="vi" dirty="0"/>
            </a:br>
            <a:r>
              <a:rPr lang="vi" sz="2500" dirty="0">
                <a:solidFill>
                  <a:srgbClr val="666666"/>
                </a:solidFill>
              </a:rPr>
              <a:t>Identification of Locations</a:t>
            </a:r>
            <a:endParaRPr sz="2500" dirty="0">
              <a:solidFill>
                <a:srgbClr val="666666"/>
              </a:solidFill>
            </a:endParaRPr>
          </a:p>
        </p:txBody>
      </p:sp>
      <p:graphicFrame>
        <p:nvGraphicFramePr>
          <p:cNvPr id="219" name="Google Shape;219;p29"/>
          <p:cNvGraphicFramePr/>
          <p:nvPr/>
        </p:nvGraphicFramePr>
        <p:xfrm>
          <a:off x="338300" y="4435650"/>
          <a:ext cx="7786850" cy="673577"/>
        </p:xfrm>
        <a:graphic>
          <a:graphicData uri="http://schemas.openxmlformats.org/drawingml/2006/table">
            <a:tbl>
              <a:tblPr>
                <a:noFill/>
                <a:tableStyleId>{BF44AEC3-2799-4CDB-824A-EDCB6F17D1C0}</a:tableStyleId>
              </a:tblPr>
              <a:tblGrid>
                <a:gridCol w="2165725">
                  <a:extLst>
                    <a:ext uri="{9D8B030D-6E8A-4147-A177-3AD203B41FA5}">
                      <a16:colId xmlns:a16="http://schemas.microsoft.com/office/drawing/2014/main" xmlns="" val="20000"/>
                    </a:ext>
                  </a:extLst>
                </a:gridCol>
                <a:gridCol w="3106625">
                  <a:extLst>
                    <a:ext uri="{9D8B030D-6E8A-4147-A177-3AD203B41FA5}">
                      <a16:colId xmlns:a16="http://schemas.microsoft.com/office/drawing/2014/main" xmlns="" val="20001"/>
                    </a:ext>
                  </a:extLst>
                </a:gridCol>
                <a:gridCol w="2514500">
                  <a:extLst>
                    <a:ext uri="{9D8B030D-6E8A-4147-A177-3AD203B41FA5}">
                      <a16:colId xmlns:a16="http://schemas.microsoft.com/office/drawing/2014/main" xmlns="" val="20002"/>
                    </a:ext>
                  </a:extLst>
                </a:gridCol>
              </a:tblGrid>
              <a:tr h="259950">
                <a:tc>
                  <a:txBody>
                    <a:bodyPr/>
                    <a:lstStyle/>
                    <a:p>
                      <a:pPr marL="0" lvl="0" indent="0" algn="ctr" rtl="0">
                        <a:lnSpc>
                          <a:spcPct val="115000"/>
                        </a:lnSpc>
                        <a:spcBef>
                          <a:spcPts val="0"/>
                        </a:spcBef>
                        <a:spcAft>
                          <a:spcPts val="0"/>
                        </a:spcAft>
                        <a:buNone/>
                      </a:pPr>
                      <a:r>
                        <a:rPr lang="vi" b="1" dirty="0">
                          <a:solidFill>
                            <a:srgbClr val="005AA5"/>
                          </a:solidFill>
                        </a:rPr>
                        <a:t>Bus/BRT/Metro terminals</a:t>
                      </a:r>
                      <a:endParaRPr b="1" dirty="0">
                        <a:solidFill>
                          <a:srgbClr val="005AA5"/>
                        </a:solidFill>
                      </a:endParaRPr>
                    </a:p>
                  </a:txBody>
                  <a:tcPr marL="91425" marR="91425" marT="91425" marB="91425"/>
                </a:tc>
                <a:tc>
                  <a:txBody>
                    <a:bodyPr/>
                    <a:lstStyle/>
                    <a:p>
                      <a:pPr marL="0" lvl="0" indent="0" algn="ctr" rtl="0">
                        <a:lnSpc>
                          <a:spcPct val="115000"/>
                        </a:lnSpc>
                        <a:spcBef>
                          <a:spcPts val="0"/>
                        </a:spcBef>
                        <a:spcAft>
                          <a:spcPts val="0"/>
                        </a:spcAft>
                        <a:buNone/>
                      </a:pPr>
                      <a:r>
                        <a:rPr lang="vi" b="1">
                          <a:solidFill>
                            <a:srgbClr val="005AA5"/>
                          </a:solidFill>
                        </a:rPr>
                        <a:t>Residential areas/shopping malls/ student dormitories</a:t>
                      </a:r>
                      <a:endParaRPr b="1">
                        <a:solidFill>
                          <a:srgbClr val="005AA5"/>
                        </a:solidFill>
                      </a:endParaRPr>
                    </a:p>
                  </a:txBody>
                  <a:tcPr marL="91425" marR="91425" marT="91425" marB="91425"/>
                </a:tc>
                <a:tc>
                  <a:txBody>
                    <a:bodyPr/>
                    <a:lstStyle/>
                    <a:p>
                      <a:pPr marL="0" lvl="0" indent="0" algn="ctr" rtl="0">
                        <a:lnSpc>
                          <a:spcPct val="115000"/>
                        </a:lnSpc>
                        <a:spcBef>
                          <a:spcPts val="0"/>
                        </a:spcBef>
                        <a:spcAft>
                          <a:spcPts val="0"/>
                        </a:spcAft>
                        <a:buNone/>
                      </a:pPr>
                      <a:r>
                        <a:rPr lang="vi" b="1" dirty="0">
                          <a:solidFill>
                            <a:srgbClr val="005AA5"/>
                          </a:solidFill>
                        </a:rPr>
                        <a:t>Parking areas for shared</a:t>
                      </a:r>
                      <a:endParaRPr b="1" dirty="0">
                        <a:solidFill>
                          <a:srgbClr val="005AA5"/>
                        </a:solidFill>
                      </a:endParaRPr>
                    </a:p>
                    <a:p>
                      <a:pPr marL="0" lvl="0" indent="0" algn="ctr" rtl="0">
                        <a:lnSpc>
                          <a:spcPct val="115000"/>
                        </a:lnSpc>
                        <a:spcBef>
                          <a:spcPts val="0"/>
                        </a:spcBef>
                        <a:spcAft>
                          <a:spcPts val="0"/>
                        </a:spcAft>
                        <a:buNone/>
                      </a:pPr>
                      <a:r>
                        <a:rPr lang="vi" b="1" dirty="0">
                          <a:solidFill>
                            <a:srgbClr val="005AA5"/>
                          </a:solidFill>
                        </a:rPr>
                        <a:t>e-scooters</a:t>
                      </a:r>
                      <a:endParaRPr b="1" dirty="0">
                        <a:solidFill>
                          <a:srgbClr val="005AA5"/>
                        </a:solidFill>
                      </a:endParaRPr>
                    </a:p>
                  </a:txBody>
                  <a:tcPr marL="91425" marR="91425" marT="91425" marB="91425"/>
                </a:tc>
                <a:extLst>
                  <a:ext uri="{0D108BD9-81ED-4DB2-BD59-A6C34878D82A}">
                    <a16:rowId xmlns:a16="http://schemas.microsoft.com/office/drawing/2014/main" xmlns=""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a:spLocks noGrp="1"/>
          </p:cNvSpPr>
          <p:nvPr>
            <p:ph type="title"/>
          </p:nvPr>
        </p:nvSpPr>
        <p:spPr>
          <a:xfrm>
            <a:off x="167675" y="292775"/>
            <a:ext cx="8640000" cy="50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5"/>
              </a:buClr>
              <a:buSzPts val="1700"/>
              <a:buFont typeface="Arial"/>
              <a:buNone/>
            </a:pPr>
            <a:r>
              <a:rPr lang="vi" dirty="0">
                <a:solidFill>
                  <a:srgbClr val="980000"/>
                </a:solidFill>
                <a:latin typeface="Comfortaa"/>
                <a:ea typeface="Comfortaa"/>
                <a:cs typeface="Comfortaa"/>
                <a:sym typeface="Comfortaa"/>
              </a:rPr>
              <a:t>HANOI DEMONSTRATION ACTIONS</a:t>
            </a:r>
            <a:r>
              <a:rPr lang="vi" dirty="0"/>
              <a:t/>
            </a:r>
            <a:br>
              <a:rPr lang="vi" dirty="0"/>
            </a:br>
            <a:r>
              <a:rPr lang="vi" sz="2700" dirty="0">
                <a:solidFill>
                  <a:srgbClr val="666666"/>
                </a:solidFill>
              </a:rPr>
              <a:t>Identification of E-scooters</a:t>
            </a:r>
            <a:endParaRPr sz="2700" dirty="0">
              <a:solidFill>
                <a:srgbClr val="666666"/>
              </a:solidFill>
            </a:endParaRPr>
          </a:p>
        </p:txBody>
      </p:sp>
      <p:sp>
        <p:nvSpPr>
          <p:cNvPr id="225" name="Google Shape;225;p30"/>
          <p:cNvSpPr txBox="1"/>
          <p:nvPr/>
        </p:nvSpPr>
        <p:spPr>
          <a:xfrm>
            <a:off x="238900" y="1461550"/>
            <a:ext cx="4229400" cy="261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vi" sz="1300" b="1">
                <a:solidFill>
                  <a:schemeClr val="dk1"/>
                </a:solidFill>
              </a:rPr>
              <a:t>Vinfast Ludo:</a:t>
            </a:r>
            <a:endParaRPr sz="1300" b="1">
              <a:solidFill>
                <a:schemeClr val="dk1"/>
              </a:solidFill>
            </a:endParaRPr>
          </a:p>
          <a:p>
            <a:pPr marL="0" lvl="0" indent="0" algn="l" rtl="0">
              <a:lnSpc>
                <a:spcPct val="115000"/>
              </a:lnSpc>
              <a:spcBef>
                <a:spcPts val="0"/>
              </a:spcBef>
              <a:spcAft>
                <a:spcPts val="0"/>
              </a:spcAft>
              <a:buNone/>
            </a:pPr>
            <a:r>
              <a:rPr lang="vi" sz="1300">
                <a:solidFill>
                  <a:schemeClr val="dk1"/>
                </a:solidFill>
              </a:rPr>
              <a:t>•</a:t>
            </a:r>
            <a:r>
              <a:rPr lang="vi" sz="1300">
                <a:solidFill>
                  <a:srgbClr val="002D5E"/>
                </a:solidFill>
              </a:rPr>
              <a:t>Battery:  LiFePo4 (LFP)</a:t>
            </a:r>
            <a:endParaRPr sz="1300">
              <a:solidFill>
                <a:srgbClr val="002D5E"/>
              </a:solidFill>
            </a:endParaRPr>
          </a:p>
          <a:p>
            <a:pPr marL="0" lvl="0" indent="0" algn="l" rtl="0">
              <a:lnSpc>
                <a:spcPct val="115000"/>
              </a:lnSpc>
              <a:spcBef>
                <a:spcPts val="0"/>
              </a:spcBef>
              <a:spcAft>
                <a:spcPts val="0"/>
              </a:spcAft>
              <a:buNone/>
            </a:pPr>
            <a:r>
              <a:rPr lang="vi" sz="1300">
                <a:solidFill>
                  <a:schemeClr val="dk1"/>
                </a:solidFill>
              </a:rPr>
              <a:t>•</a:t>
            </a:r>
            <a:r>
              <a:rPr lang="vi" sz="1300">
                <a:solidFill>
                  <a:srgbClr val="002D5E"/>
                </a:solidFill>
              </a:rPr>
              <a:t>Range:  43 miles</a:t>
            </a:r>
            <a:endParaRPr sz="1300">
              <a:solidFill>
                <a:srgbClr val="002D5E"/>
              </a:solidFill>
            </a:endParaRPr>
          </a:p>
          <a:p>
            <a:pPr marL="0" lvl="0" indent="0" algn="l" rtl="0">
              <a:lnSpc>
                <a:spcPct val="115000"/>
              </a:lnSpc>
              <a:spcBef>
                <a:spcPts val="0"/>
              </a:spcBef>
              <a:spcAft>
                <a:spcPts val="0"/>
              </a:spcAft>
              <a:buNone/>
            </a:pPr>
            <a:r>
              <a:rPr lang="vi" sz="1300">
                <a:solidFill>
                  <a:schemeClr val="dk1"/>
                </a:solidFill>
              </a:rPr>
              <a:t>•</a:t>
            </a:r>
            <a:r>
              <a:rPr lang="vi" sz="1300">
                <a:solidFill>
                  <a:srgbClr val="002D5E"/>
                </a:solidFill>
              </a:rPr>
              <a:t>Charge Time: 5 hours</a:t>
            </a:r>
            <a:endParaRPr sz="1300">
              <a:solidFill>
                <a:srgbClr val="002D5E"/>
              </a:solidFill>
            </a:endParaRPr>
          </a:p>
          <a:p>
            <a:pPr marL="0" lvl="0" indent="0" algn="l" rtl="0">
              <a:lnSpc>
                <a:spcPct val="115000"/>
              </a:lnSpc>
              <a:spcBef>
                <a:spcPts val="0"/>
              </a:spcBef>
              <a:spcAft>
                <a:spcPts val="0"/>
              </a:spcAft>
              <a:buNone/>
            </a:pPr>
            <a:r>
              <a:rPr lang="vi" sz="1300">
                <a:solidFill>
                  <a:schemeClr val="dk1"/>
                </a:solidFill>
              </a:rPr>
              <a:t>•</a:t>
            </a:r>
            <a:r>
              <a:rPr lang="vi" sz="1300">
                <a:solidFill>
                  <a:srgbClr val="002D5E"/>
                </a:solidFill>
              </a:rPr>
              <a:t>Power:  1.1 kW (1.5 hp)</a:t>
            </a:r>
            <a:endParaRPr sz="1300">
              <a:solidFill>
                <a:srgbClr val="002D5E"/>
              </a:solidFill>
            </a:endParaRPr>
          </a:p>
          <a:p>
            <a:pPr marL="0" lvl="0" indent="0" algn="l" rtl="0">
              <a:lnSpc>
                <a:spcPct val="115000"/>
              </a:lnSpc>
              <a:spcBef>
                <a:spcPts val="0"/>
              </a:spcBef>
              <a:spcAft>
                <a:spcPts val="0"/>
              </a:spcAft>
              <a:buNone/>
            </a:pPr>
            <a:r>
              <a:rPr lang="vi" sz="1300">
                <a:solidFill>
                  <a:schemeClr val="dk1"/>
                </a:solidFill>
              </a:rPr>
              <a:t>•</a:t>
            </a:r>
            <a:r>
              <a:rPr lang="vi" sz="1300">
                <a:solidFill>
                  <a:srgbClr val="002D5E"/>
                </a:solidFill>
              </a:rPr>
              <a:t>Equipped with 3G, Bluetooth, GPS, eSIM connectivity and connects to a smartphone.</a:t>
            </a:r>
            <a:endParaRPr sz="1300">
              <a:solidFill>
                <a:srgbClr val="002D5E"/>
              </a:solidFill>
            </a:endParaRPr>
          </a:p>
          <a:p>
            <a:pPr marL="0" lvl="0" indent="0" algn="l" rtl="0">
              <a:lnSpc>
                <a:spcPct val="115000"/>
              </a:lnSpc>
              <a:spcBef>
                <a:spcPts val="0"/>
              </a:spcBef>
              <a:spcAft>
                <a:spcPts val="0"/>
              </a:spcAft>
              <a:buNone/>
            </a:pPr>
            <a:r>
              <a:rPr lang="vi" sz="1300">
                <a:solidFill>
                  <a:schemeClr val="dk1"/>
                </a:solidFill>
              </a:rPr>
              <a:t>•</a:t>
            </a:r>
            <a:r>
              <a:rPr lang="vi" sz="1300">
                <a:solidFill>
                  <a:srgbClr val="002D5E"/>
                </a:solidFill>
              </a:rPr>
              <a:t>Everything from battery monitoring to GPS to ride history, the Vinfast app keeps the driver connected and up-to-date with the whereabouts of the scooter.</a:t>
            </a:r>
            <a:endParaRPr sz="1300">
              <a:solidFill>
                <a:srgbClr val="002D5E"/>
              </a:solidFill>
            </a:endParaRPr>
          </a:p>
        </p:txBody>
      </p:sp>
      <p:pic>
        <p:nvPicPr>
          <p:cNvPr id="226" name="Google Shape;226;p30"/>
          <p:cNvPicPr preferRelativeResize="0"/>
          <p:nvPr/>
        </p:nvPicPr>
        <p:blipFill>
          <a:blip r:embed="rId3">
            <a:alphaModFix/>
          </a:blip>
          <a:stretch>
            <a:fillRect/>
          </a:stretch>
        </p:blipFill>
        <p:spPr>
          <a:xfrm>
            <a:off x="4375975" y="986050"/>
            <a:ext cx="4768026" cy="3662400"/>
          </a:xfrm>
          <a:prstGeom prst="rect">
            <a:avLst/>
          </a:prstGeom>
          <a:noFill/>
          <a:ln>
            <a:noFill/>
          </a:ln>
        </p:spPr>
      </p:pic>
      <p:pic>
        <p:nvPicPr>
          <p:cNvPr id="227" name="Google Shape;227;p30"/>
          <p:cNvPicPr preferRelativeResize="0"/>
          <p:nvPr/>
        </p:nvPicPr>
        <p:blipFill>
          <a:blip r:embed="rId4">
            <a:alphaModFix/>
          </a:blip>
          <a:stretch>
            <a:fillRect/>
          </a:stretch>
        </p:blipFill>
        <p:spPr>
          <a:xfrm>
            <a:off x="7213986" y="292775"/>
            <a:ext cx="741632" cy="5078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1"/>
        <p:cNvGrpSpPr/>
        <p:nvPr/>
      </p:nvGrpSpPr>
      <p:grpSpPr>
        <a:xfrm>
          <a:off x="0" y="0"/>
          <a:ext cx="0" cy="0"/>
          <a:chOff x="0" y="0"/>
          <a:chExt cx="0" cy="0"/>
        </a:xfrm>
      </p:grpSpPr>
      <p:pic>
        <p:nvPicPr>
          <p:cNvPr id="232" name="Google Shape;232;p31"/>
          <p:cNvPicPr preferRelativeResize="0"/>
          <p:nvPr/>
        </p:nvPicPr>
        <p:blipFill rotWithShape="1">
          <a:blip r:embed="rId3">
            <a:alphaModFix/>
          </a:blip>
          <a:srcRect/>
          <a:stretch/>
        </p:blipFill>
        <p:spPr>
          <a:xfrm>
            <a:off x="2912988" y="1036038"/>
            <a:ext cx="1083300" cy="1585200"/>
          </a:xfrm>
          <a:prstGeom prst="rect">
            <a:avLst/>
          </a:prstGeom>
          <a:noFill/>
          <a:ln>
            <a:noFill/>
          </a:ln>
        </p:spPr>
      </p:pic>
      <p:pic>
        <p:nvPicPr>
          <p:cNvPr id="233" name="Google Shape;233;p31"/>
          <p:cNvPicPr preferRelativeResize="0"/>
          <p:nvPr/>
        </p:nvPicPr>
        <p:blipFill rotWithShape="1">
          <a:blip r:embed="rId4">
            <a:alphaModFix/>
          </a:blip>
          <a:srcRect l="14981" r="14981"/>
          <a:stretch/>
        </p:blipFill>
        <p:spPr>
          <a:xfrm>
            <a:off x="5031874" y="1036050"/>
            <a:ext cx="1083300" cy="1585200"/>
          </a:xfrm>
          <a:prstGeom prst="rect">
            <a:avLst/>
          </a:prstGeom>
          <a:noFill/>
          <a:ln>
            <a:noFill/>
          </a:ln>
        </p:spPr>
      </p:pic>
      <p:pic>
        <p:nvPicPr>
          <p:cNvPr id="234" name="Google Shape;234;p31"/>
          <p:cNvPicPr preferRelativeResize="0"/>
          <p:nvPr/>
        </p:nvPicPr>
        <p:blipFill rotWithShape="1">
          <a:blip r:embed="rId5">
            <a:alphaModFix/>
          </a:blip>
          <a:srcRect l="39845" r="12256"/>
          <a:stretch/>
        </p:blipFill>
        <p:spPr>
          <a:xfrm>
            <a:off x="7210750" y="3305875"/>
            <a:ext cx="1083300" cy="1707000"/>
          </a:xfrm>
          <a:prstGeom prst="rect">
            <a:avLst/>
          </a:prstGeom>
          <a:noFill/>
          <a:ln>
            <a:noFill/>
          </a:ln>
        </p:spPr>
      </p:pic>
      <p:pic>
        <p:nvPicPr>
          <p:cNvPr id="235" name="Google Shape;235;p31"/>
          <p:cNvPicPr preferRelativeResize="0"/>
          <p:nvPr/>
        </p:nvPicPr>
        <p:blipFill rotWithShape="1">
          <a:blip r:embed="rId6">
            <a:alphaModFix/>
          </a:blip>
          <a:srcRect l="13616" r="11280" b="2903"/>
          <a:stretch/>
        </p:blipFill>
        <p:spPr>
          <a:xfrm>
            <a:off x="6429000" y="1004575"/>
            <a:ext cx="1068000" cy="1696200"/>
          </a:xfrm>
          <a:prstGeom prst="rect">
            <a:avLst/>
          </a:prstGeom>
          <a:noFill/>
          <a:ln>
            <a:noFill/>
          </a:ln>
        </p:spPr>
      </p:pic>
      <p:pic>
        <p:nvPicPr>
          <p:cNvPr id="236" name="Google Shape;236;p31"/>
          <p:cNvPicPr preferRelativeResize="0"/>
          <p:nvPr/>
        </p:nvPicPr>
        <p:blipFill rotWithShape="1">
          <a:blip r:embed="rId7">
            <a:alphaModFix/>
          </a:blip>
          <a:srcRect l="15187" r="23126"/>
          <a:stretch/>
        </p:blipFill>
        <p:spPr>
          <a:xfrm>
            <a:off x="347800" y="3311275"/>
            <a:ext cx="1083300" cy="1696200"/>
          </a:xfrm>
          <a:prstGeom prst="rect">
            <a:avLst/>
          </a:prstGeom>
          <a:noFill/>
          <a:ln>
            <a:noFill/>
          </a:ln>
        </p:spPr>
      </p:pic>
      <p:pic>
        <p:nvPicPr>
          <p:cNvPr id="237" name="Google Shape;237;p31"/>
          <p:cNvPicPr preferRelativeResize="0"/>
          <p:nvPr/>
        </p:nvPicPr>
        <p:blipFill rotWithShape="1">
          <a:blip r:embed="rId8">
            <a:alphaModFix/>
          </a:blip>
          <a:srcRect l="6316" r="6316"/>
          <a:stretch/>
        </p:blipFill>
        <p:spPr>
          <a:xfrm>
            <a:off x="1614638" y="3311275"/>
            <a:ext cx="1083300" cy="1696200"/>
          </a:xfrm>
          <a:prstGeom prst="rect">
            <a:avLst/>
          </a:prstGeom>
          <a:noFill/>
          <a:ln>
            <a:noFill/>
          </a:ln>
        </p:spPr>
      </p:pic>
      <p:pic>
        <p:nvPicPr>
          <p:cNvPr id="238" name="Google Shape;238;p31"/>
          <p:cNvPicPr preferRelativeResize="0"/>
          <p:nvPr/>
        </p:nvPicPr>
        <p:blipFill rotWithShape="1">
          <a:blip r:embed="rId9">
            <a:alphaModFix/>
          </a:blip>
          <a:srcRect l="30115" r="25617"/>
          <a:stretch/>
        </p:blipFill>
        <p:spPr>
          <a:xfrm>
            <a:off x="2881500" y="3311275"/>
            <a:ext cx="1146300" cy="1696200"/>
          </a:xfrm>
          <a:prstGeom prst="rect">
            <a:avLst/>
          </a:prstGeom>
          <a:noFill/>
          <a:ln>
            <a:noFill/>
          </a:ln>
        </p:spPr>
      </p:pic>
      <p:pic>
        <p:nvPicPr>
          <p:cNvPr id="239" name="Google Shape;239;p31"/>
          <p:cNvPicPr preferRelativeResize="0"/>
          <p:nvPr/>
        </p:nvPicPr>
        <p:blipFill rotWithShape="1">
          <a:blip r:embed="rId10">
            <a:alphaModFix/>
          </a:blip>
          <a:srcRect l="5650" r="5650"/>
          <a:stretch/>
        </p:blipFill>
        <p:spPr>
          <a:xfrm>
            <a:off x="5713450" y="3311275"/>
            <a:ext cx="1083300" cy="1696200"/>
          </a:xfrm>
          <a:prstGeom prst="rect">
            <a:avLst/>
          </a:prstGeom>
          <a:noFill/>
          <a:ln>
            <a:noFill/>
          </a:ln>
        </p:spPr>
      </p:pic>
      <p:pic>
        <p:nvPicPr>
          <p:cNvPr id="240" name="Google Shape;240;p31"/>
          <p:cNvPicPr preferRelativeResize="0"/>
          <p:nvPr/>
        </p:nvPicPr>
        <p:blipFill>
          <a:blip r:embed="rId11">
            <a:alphaModFix/>
          </a:blip>
          <a:stretch>
            <a:fillRect/>
          </a:stretch>
        </p:blipFill>
        <p:spPr>
          <a:xfrm>
            <a:off x="347763" y="1001425"/>
            <a:ext cx="1083300" cy="1702500"/>
          </a:xfrm>
          <a:prstGeom prst="rect">
            <a:avLst/>
          </a:prstGeom>
          <a:noFill/>
          <a:ln>
            <a:noFill/>
          </a:ln>
        </p:spPr>
      </p:pic>
      <p:pic>
        <p:nvPicPr>
          <p:cNvPr id="241" name="Google Shape;241;p31"/>
          <p:cNvPicPr preferRelativeResize="0"/>
          <p:nvPr/>
        </p:nvPicPr>
        <p:blipFill rotWithShape="1">
          <a:blip r:embed="rId12">
            <a:alphaModFix/>
          </a:blip>
          <a:srcRect l="6252" b="6261"/>
          <a:stretch/>
        </p:blipFill>
        <p:spPr>
          <a:xfrm>
            <a:off x="1582725" y="999175"/>
            <a:ext cx="1083300" cy="1707000"/>
          </a:xfrm>
          <a:prstGeom prst="rect">
            <a:avLst/>
          </a:prstGeom>
          <a:noFill/>
          <a:ln>
            <a:noFill/>
          </a:ln>
        </p:spPr>
      </p:pic>
      <p:pic>
        <p:nvPicPr>
          <p:cNvPr id="242" name="Google Shape;242;p31"/>
          <p:cNvPicPr preferRelativeResize="0"/>
          <p:nvPr/>
        </p:nvPicPr>
        <p:blipFill rotWithShape="1">
          <a:blip r:embed="rId13">
            <a:alphaModFix/>
          </a:blip>
          <a:srcRect l="9283" r="9283" b="368"/>
          <a:stretch/>
        </p:blipFill>
        <p:spPr>
          <a:xfrm>
            <a:off x="7705775" y="996300"/>
            <a:ext cx="1083300" cy="1696200"/>
          </a:xfrm>
          <a:prstGeom prst="rect">
            <a:avLst/>
          </a:prstGeom>
          <a:noFill/>
          <a:ln>
            <a:noFill/>
          </a:ln>
        </p:spPr>
      </p:pic>
      <p:sp>
        <p:nvSpPr>
          <p:cNvPr id="243" name="Google Shape;243;p31"/>
          <p:cNvSpPr txBox="1"/>
          <p:nvPr/>
        </p:nvSpPr>
        <p:spPr>
          <a:xfrm>
            <a:off x="145550" y="666250"/>
            <a:ext cx="4153500" cy="2093700"/>
          </a:xfrm>
          <a:prstGeom prst="rect">
            <a:avLst/>
          </a:prstGeom>
          <a:noFill/>
          <a:ln w="28575" cap="flat" cmpd="sng">
            <a:solidFill>
              <a:srgbClr val="0B5394"/>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vi">
                <a:latin typeface="Comfortaa"/>
                <a:ea typeface="Comfortaa"/>
                <a:cs typeface="Comfortaa"/>
                <a:sym typeface="Comfortaa"/>
              </a:rPr>
              <a:t>Project Management</a:t>
            </a:r>
            <a:endParaRPr>
              <a:latin typeface="Comfortaa"/>
              <a:ea typeface="Comfortaa"/>
              <a:cs typeface="Comfortaa"/>
              <a:sym typeface="Comfortaa"/>
            </a:endParaRPr>
          </a:p>
        </p:txBody>
      </p:sp>
      <p:sp>
        <p:nvSpPr>
          <p:cNvPr id="244" name="Google Shape;244;p31"/>
          <p:cNvSpPr txBox="1"/>
          <p:nvPr/>
        </p:nvSpPr>
        <p:spPr>
          <a:xfrm>
            <a:off x="4803000" y="2970050"/>
            <a:ext cx="4153500" cy="2087700"/>
          </a:xfrm>
          <a:prstGeom prst="rect">
            <a:avLst/>
          </a:prstGeom>
          <a:noFill/>
          <a:ln w="28575" cap="flat" cmpd="sng">
            <a:solidFill>
              <a:srgbClr val="0B5394"/>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vi">
                <a:solidFill>
                  <a:schemeClr val="dk1"/>
                </a:solidFill>
                <a:latin typeface="Comfortaa"/>
                <a:ea typeface="Comfortaa"/>
                <a:cs typeface="Comfortaa"/>
                <a:sym typeface="Comfortaa"/>
              </a:rPr>
              <a:t>Software and Integration</a:t>
            </a:r>
            <a:endParaRPr>
              <a:latin typeface="Comfortaa"/>
              <a:ea typeface="Comfortaa"/>
              <a:cs typeface="Comfortaa"/>
              <a:sym typeface="Comfortaa"/>
            </a:endParaRPr>
          </a:p>
        </p:txBody>
      </p:sp>
      <p:sp>
        <p:nvSpPr>
          <p:cNvPr id="245" name="Google Shape;245;p31"/>
          <p:cNvSpPr txBox="1"/>
          <p:nvPr/>
        </p:nvSpPr>
        <p:spPr>
          <a:xfrm>
            <a:off x="145550" y="2967050"/>
            <a:ext cx="4153500" cy="2093700"/>
          </a:xfrm>
          <a:prstGeom prst="rect">
            <a:avLst/>
          </a:prstGeom>
          <a:noFill/>
          <a:ln w="28575" cap="flat" cmpd="sng">
            <a:solidFill>
              <a:srgbClr val="0B5394"/>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vi">
                <a:latin typeface="Comfortaa"/>
                <a:ea typeface="Comfortaa"/>
                <a:cs typeface="Comfortaa"/>
                <a:sym typeface="Comfortaa"/>
              </a:rPr>
              <a:t>Transport Operation</a:t>
            </a:r>
            <a:endParaRPr>
              <a:latin typeface="Comfortaa"/>
              <a:ea typeface="Comfortaa"/>
              <a:cs typeface="Comfortaa"/>
              <a:sym typeface="Comfortaa"/>
            </a:endParaRPr>
          </a:p>
        </p:txBody>
      </p:sp>
      <p:sp>
        <p:nvSpPr>
          <p:cNvPr id="246" name="Google Shape;246;p31"/>
          <p:cNvSpPr txBox="1"/>
          <p:nvPr/>
        </p:nvSpPr>
        <p:spPr>
          <a:xfrm>
            <a:off x="4803000" y="666250"/>
            <a:ext cx="4153500" cy="2087700"/>
          </a:xfrm>
          <a:prstGeom prst="rect">
            <a:avLst/>
          </a:prstGeom>
          <a:noFill/>
          <a:ln w="28575" cap="flat" cmpd="sng">
            <a:solidFill>
              <a:srgbClr val="0B5394"/>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vi">
                <a:solidFill>
                  <a:schemeClr val="dk1"/>
                </a:solidFill>
                <a:latin typeface="Comfortaa"/>
                <a:ea typeface="Comfortaa"/>
                <a:cs typeface="Comfortaa"/>
                <a:sym typeface="Comfortaa"/>
              </a:rPr>
              <a:t>Vehicles and Technical Aspects</a:t>
            </a:r>
            <a:endParaRPr>
              <a:latin typeface="Comfortaa"/>
              <a:ea typeface="Comfortaa"/>
              <a:cs typeface="Comfortaa"/>
              <a:sym typeface="Comfortaa"/>
            </a:endParaRPr>
          </a:p>
        </p:txBody>
      </p:sp>
      <p:sp>
        <p:nvSpPr>
          <p:cNvPr id="247" name="Google Shape;247;p31"/>
          <p:cNvSpPr/>
          <p:nvPr/>
        </p:nvSpPr>
        <p:spPr>
          <a:xfrm>
            <a:off x="7835175" y="222075"/>
            <a:ext cx="1012800" cy="399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 name="Google Shape;248;p31"/>
          <p:cNvPicPr preferRelativeResize="0"/>
          <p:nvPr/>
        </p:nvPicPr>
        <p:blipFill>
          <a:blip r:embed="rId14">
            <a:alphaModFix/>
          </a:blip>
          <a:stretch>
            <a:fillRect/>
          </a:stretch>
        </p:blipFill>
        <p:spPr>
          <a:xfrm>
            <a:off x="7497002" y="96150"/>
            <a:ext cx="671984" cy="460201"/>
          </a:xfrm>
          <a:prstGeom prst="rect">
            <a:avLst/>
          </a:prstGeom>
          <a:noFill/>
          <a:ln>
            <a:noFill/>
          </a:ln>
        </p:spPr>
      </p:pic>
      <p:pic>
        <p:nvPicPr>
          <p:cNvPr id="249" name="Google Shape;249;p31"/>
          <p:cNvPicPr preferRelativeResize="0"/>
          <p:nvPr/>
        </p:nvPicPr>
        <p:blipFill>
          <a:blip r:embed="rId15">
            <a:alphaModFix/>
          </a:blip>
          <a:stretch>
            <a:fillRect/>
          </a:stretch>
        </p:blipFill>
        <p:spPr>
          <a:xfrm>
            <a:off x="8294051" y="96149"/>
            <a:ext cx="717855" cy="460200"/>
          </a:xfrm>
          <a:prstGeom prst="rect">
            <a:avLst/>
          </a:prstGeom>
          <a:noFill/>
          <a:ln>
            <a:noFill/>
          </a:ln>
        </p:spPr>
      </p:pic>
      <p:sp>
        <p:nvSpPr>
          <p:cNvPr id="250" name="Google Shape;250;p31"/>
          <p:cNvSpPr txBox="1">
            <a:spLocks noGrp="1"/>
          </p:cNvSpPr>
          <p:nvPr>
            <p:ph type="title"/>
          </p:nvPr>
        </p:nvSpPr>
        <p:spPr>
          <a:xfrm>
            <a:off x="347800" y="72300"/>
            <a:ext cx="8640000" cy="50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5"/>
              </a:buClr>
              <a:buSzPts val="1700"/>
              <a:buFont typeface="Arial"/>
              <a:buNone/>
            </a:pPr>
            <a:r>
              <a:rPr lang="vi" sz="1800">
                <a:solidFill>
                  <a:srgbClr val="980000"/>
                </a:solidFill>
                <a:latin typeface="Comfortaa"/>
                <a:ea typeface="Comfortaa"/>
                <a:cs typeface="Comfortaa"/>
                <a:sym typeface="Comfortaa"/>
              </a:rPr>
              <a:t>HANOI DEMONSTRATION ACTIONS</a:t>
            </a:r>
            <a:r>
              <a:rPr lang="vi" sz="1800"/>
              <a:t/>
            </a:r>
            <a:br>
              <a:rPr lang="vi" sz="1800"/>
            </a:br>
            <a:r>
              <a:rPr lang="vi" sz="1800">
                <a:solidFill>
                  <a:srgbClr val="666666"/>
                </a:solidFill>
              </a:rPr>
              <a:t>Local implementation team</a:t>
            </a:r>
            <a:endParaRPr sz="1800">
              <a:solidFill>
                <a:srgbClr val="6666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2" descr="A close up of a logo&#10;&#10;Description automatically generated"/>
          <p:cNvPicPr preferRelativeResize="0"/>
          <p:nvPr/>
        </p:nvPicPr>
        <p:blipFill rotWithShape="1">
          <a:blip r:embed="rId3">
            <a:alphaModFix/>
          </a:blip>
          <a:srcRect/>
          <a:stretch/>
        </p:blipFill>
        <p:spPr>
          <a:xfrm>
            <a:off x="6663002" y="4497814"/>
            <a:ext cx="2431037" cy="521228"/>
          </a:xfrm>
          <a:prstGeom prst="rect">
            <a:avLst/>
          </a:prstGeom>
          <a:noFill/>
          <a:ln>
            <a:noFill/>
          </a:ln>
        </p:spPr>
      </p:pic>
      <p:grpSp>
        <p:nvGrpSpPr>
          <p:cNvPr id="256" name="Google Shape;256;p32"/>
          <p:cNvGrpSpPr/>
          <p:nvPr/>
        </p:nvGrpSpPr>
        <p:grpSpPr>
          <a:xfrm>
            <a:off x="7" y="426419"/>
            <a:ext cx="6733942" cy="4592623"/>
            <a:chOff x="486536" y="486146"/>
            <a:chExt cx="7242355" cy="5385346"/>
          </a:xfrm>
        </p:grpSpPr>
        <p:grpSp>
          <p:nvGrpSpPr>
            <p:cNvPr id="257" name="Google Shape;257;p32"/>
            <p:cNvGrpSpPr/>
            <p:nvPr/>
          </p:nvGrpSpPr>
          <p:grpSpPr>
            <a:xfrm>
              <a:off x="486536" y="486146"/>
              <a:ext cx="7242355" cy="5385346"/>
              <a:chOff x="486536" y="486146"/>
              <a:chExt cx="7242355" cy="5385346"/>
            </a:xfrm>
          </p:grpSpPr>
          <p:pic>
            <p:nvPicPr>
              <p:cNvPr id="258" name="Google Shape;258;p32" descr="A screenshot of a cell phone&#10;&#10;Description automatically generated"/>
              <p:cNvPicPr preferRelativeResize="0"/>
              <p:nvPr/>
            </p:nvPicPr>
            <p:blipFill rotWithShape="1">
              <a:blip r:embed="rId4">
                <a:alphaModFix/>
              </a:blip>
              <a:srcRect/>
              <a:stretch/>
            </p:blipFill>
            <p:spPr>
              <a:xfrm>
                <a:off x="486536" y="486146"/>
                <a:ext cx="7242355" cy="5385346"/>
              </a:xfrm>
              <a:prstGeom prst="rect">
                <a:avLst/>
              </a:prstGeom>
              <a:noFill/>
              <a:ln>
                <a:noFill/>
              </a:ln>
            </p:spPr>
          </p:pic>
          <p:sp>
            <p:nvSpPr>
              <p:cNvPr id="259" name="Google Shape;259;p32"/>
              <p:cNvSpPr/>
              <p:nvPr/>
            </p:nvSpPr>
            <p:spPr>
              <a:xfrm>
                <a:off x="6911650" y="4611125"/>
                <a:ext cx="769500" cy="565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pic>
          <p:nvPicPr>
            <p:cNvPr id="260" name="Google Shape;260;p32"/>
            <p:cNvPicPr preferRelativeResize="0"/>
            <p:nvPr/>
          </p:nvPicPr>
          <p:blipFill>
            <a:blip r:embed="rId5">
              <a:alphaModFix/>
            </a:blip>
            <a:stretch>
              <a:fillRect/>
            </a:stretch>
          </p:blipFill>
          <p:spPr>
            <a:xfrm>
              <a:off x="6897899" y="4594000"/>
              <a:ext cx="762300" cy="484400"/>
            </a:xfrm>
            <a:prstGeom prst="rect">
              <a:avLst/>
            </a:prstGeom>
            <a:noFill/>
            <a:ln>
              <a:noFill/>
            </a:ln>
          </p:spPr>
        </p:pic>
      </p:grpSp>
      <p:sp>
        <p:nvSpPr>
          <p:cNvPr id="261" name="Google Shape;261;p32"/>
          <p:cNvSpPr txBox="1"/>
          <p:nvPr/>
        </p:nvSpPr>
        <p:spPr>
          <a:xfrm rot="-790540">
            <a:off x="6907207" y="505418"/>
            <a:ext cx="1942638" cy="370423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FFFFFF"/>
              </a:buClr>
              <a:buSzPts val="3600"/>
              <a:buFont typeface="Arial"/>
              <a:buNone/>
            </a:pPr>
            <a:r>
              <a:rPr lang="vi" sz="3000" i="1" u="none" strike="noStrike" cap="none">
                <a:solidFill>
                  <a:srgbClr val="B45F06"/>
                </a:solidFill>
                <a:latin typeface="Bree Serif"/>
                <a:ea typeface="Bree Serif"/>
                <a:cs typeface="Bree Serif"/>
                <a:sym typeface="Bree Serif"/>
              </a:rPr>
              <a:t>Thank you for your kind attention!</a:t>
            </a:r>
            <a:endParaRPr sz="3000" i="1" u="none" strike="noStrike" cap="none">
              <a:solidFill>
                <a:srgbClr val="B45F06"/>
              </a:solidFill>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pic>
        <p:nvPicPr>
          <p:cNvPr id="266" name="Google Shape;266;p33"/>
          <p:cNvPicPr preferRelativeResize="0"/>
          <p:nvPr/>
        </p:nvPicPr>
        <p:blipFill>
          <a:blip r:embed="rId4">
            <a:alphaModFix/>
          </a:blip>
          <a:stretch>
            <a:fillRect/>
          </a:stretch>
        </p:blipFill>
        <p:spPr>
          <a:xfrm>
            <a:off x="0" y="0"/>
            <a:ext cx="9144000" cy="5143511"/>
          </a:xfrm>
          <a:prstGeom prst="rect">
            <a:avLst/>
          </a:prstGeom>
          <a:noFill/>
          <a:ln>
            <a:noFill/>
          </a:ln>
        </p:spPr>
      </p:pic>
      <p:sp>
        <p:nvSpPr>
          <p:cNvPr id="267" name="Google Shape;267;p33"/>
          <p:cNvSpPr txBox="1"/>
          <p:nvPr/>
        </p:nvSpPr>
        <p:spPr>
          <a:xfrm>
            <a:off x="1471650" y="1452875"/>
            <a:ext cx="7005900" cy="2872500"/>
          </a:xfrm>
          <a:prstGeom prst="rect">
            <a:avLst/>
          </a:prstGeom>
          <a:noFill/>
          <a:ln w="28575"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15000"/>
              </a:lnSpc>
              <a:spcBef>
                <a:spcPts val="600"/>
              </a:spcBef>
              <a:spcAft>
                <a:spcPts val="0"/>
              </a:spcAft>
              <a:buNone/>
            </a:pPr>
            <a:r>
              <a:rPr lang="vi" sz="2000" b="1">
                <a:solidFill>
                  <a:srgbClr val="203864"/>
                </a:solidFill>
              </a:rPr>
              <a:t>Nguyen Thi Thu Hien, M.A</a:t>
            </a:r>
            <a:endParaRPr sz="2000" b="1">
              <a:solidFill>
                <a:srgbClr val="203864"/>
              </a:solidFill>
            </a:endParaRPr>
          </a:p>
          <a:p>
            <a:pPr marL="457200" lvl="0" indent="0" algn="l" rtl="0">
              <a:lnSpc>
                <a:spcPct val="115000"/>
              </a:lnSpc>
              <a:spcBef>
                <a:spcPts val="600"/>
              </a:spcBef>
              <a:spcAft>
                <a:spcPts val="0"/>
              </a:spcAft>
              <a:buNone/>
            </a:pPr>
            <a:r>
              <a:rPr lang="vi" sz="2000" b="1">
                <a:solidFill>
                  <a:srgbClr val="203864"/>
                </a:solidFill>
              </a:rPr>
              <a:t>University of Transport Technology</a:t>
            </a:r>
            <a:endParaRPr sz="2000" b="1">
              <a:solidFill>
                <a:srgbClr val="203864"/>
              </a:solidFill>
            </a:endParaRPr>
          </a:p>
          <a:p>
            <a:pPr marL="457200" lvl="0" indent="0" algn="l" rtl="0">
              <a:lnSpc>
                <a:spcPct val="115000"/>
              </a:lnSpc>
              <a:spcBef>
                <a:spcPts val="600"/>
              </a:spcBef>
              <a:spcAft>
                <a:spcPts val="0"/>
              </a:spcAft>
              <a:buNone/>
            </a:pPr>
            <a:r>
              <a:rPr lang="vi" sz="2000" b="1">
                <a:solidFill>
                  <a:srgbClr val="203864"/>
                </a:solidFill>
              </a:rPr>
              <a:t>No. 54 Trieu Khuc, Thanh Xuan, Hanoi, Vietnam</a:t>
            </a:r>
            <a:endParaRPr sz="2000" b="1">
              <a:solidFill>
                <a:srgbClr val="203864"/>
              </a:solidFill>
            </a:endParaRPr>
          </a:p>
          <a:p>
            <a:pPr marL="457200" lvl="0" indent="0" algn="l" rtl="0">
              <a:lnSpc>
                <a:spcPct val="115000"/>
              </a:lnSpc>
              <a:spcBef>
                <a:spcPts val="600"/>
              </a:spcBef>
              <a:spcAft>
                <a:spcPts val="0"/>
              </a:spcAft>
              <a:buNone/>
            </a:pPr>
            <a:r>
              <a:rPr lang="vi" sz="2000" b="1">
                <a:solidFill>
                  <a:srgbClr val="203864"/>
                </a:solidFill>
              </a:rPr>
              <a:t>Email: hienntt@utt.edu.vn</a:t>
            </a:r>
            <a:endParaRPr sz="2000" b="1">
              <a:solidFill>
                <a:srgbClr val="203864"/>
              </a:solidFill>
            </a:endParaRPr>
          </a:p>
          <a:p>
            <a:pPr marL="457200" lvl="0" indent="0" algn="l" rtl="0">
              <a:lnSpc>
                <a:spcPct val="115000"/>
              </a:lnSpc>
              <a:spcBef>
                <a:spcPts val="600"/>
              </a:spcBef>
              <a:spcAft>
                <a:spcPts val="0"/>
              </a:spcAft>
              <a:buNone/>
            </a:pPr>
            <a:r>
              <a:rPr lang="vi" sz="2000" b="1">
                <a:solidFill>
                  <a:srgbClr val="203864"/>
                </a:solidFill>
              </a:rPr>
              <a:t>Tel: +84.2435527876</a:t>
            </a:r>
            <a:endParaRPr sz="2000" b="1">
              <a:solidFill>
                <a:srgbClr val="203864"/>
              </a:solidFill>
            </a:endParaRPr>
          </a:p>
          <a:p>
            <a:pPr marL="457200" lvl="0" indent="0" algn="l" rtl="0">
              <a:lnSpc>
                <a:spcPct val="115000"/>
              </a:lnSpc>
              <a:spcBef>
                <a:spcPts val="600"/>
              </a:spcBef>
              <a:spcAft>
                <a:spcPts val="0"/>
              </a:spcAft>
              <a:buClr>
                <a:schemeClr val="dk1"/>
              </a:buClr>
              <a:buSzPts val="1100"/>
              <a:buFont typeface="Arial"/>
              <a:buNone/>
            </a:pPr>
            <a:r>
              <a:rPr lang="vi" sz="2000" b="1">
                <a:solidFill>
                  <a:srgbClr val="203864"/>
                </a:solidFill>
              </a:rPr>
              <a:t>Mobile: +84 988022068, Skype: hien_utt</a:t>
            </a:r>
            <a:endParaRPr sz="2000" b="1">
              <a:solidFill>
                <a:schemeClr val="dk1"/>
              </a:solidFill>
            </a:endParaRPr>
          </a:p>
        </p:txBody>
      </p:sp>
      <p:pic>
        <p:nvPicPr>
          <p:cNvPr id="268" name="Google Shape;268;p33"/>
          <p:cNvPicPr preferRelativeResize="0"/>
          <p:nvPr/>
        </p:nvPicPr>
        <p:blipFill>
          <a:blip r:embed="rId5">
            <a:alphaModFix/>
          </a:blip>
          <a:stretch>
            <a:fillRect/>
          </a:stretch>
        </p:blipFill>
        <p:spPr>
          <a:xfrm>
            <a:off x="177225" y="2256925"/>
            <a:ext cx="1065978" cy="730024"/>
          </a:xfrm>
          <a:prstGeom prst="rect">
            <a:avLst/>
          </a:prstGeom>
          <a:noFill/>
          <a:ln>
            <a:noFill/>
          </a:ln>
        </p:spPr>
      </p:pic>
    </p:spTree>
  </p:cSld>
  <p:clrMapOvr>
    <a:overrideClrMapping bg1="lt1" tx1="dk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9"/>
          <p:cNvPicPr preferRelativeResize="0"/>
          <p:nvPr/>
        </p:nvPicPr>
        <p:blipFill>
          <a:blip r:embed="rId3">
            <a:alphaModFix/>
          </a:blip>
          <a:stretch>
            <a:fillRect/>
          </a:stretch>
        </p:blipFill>
        <p:spPr>
          <a:xfrm>
            <a:off x="0" y="0"/>
            <a:ext cx="9277699" cy="5218725"/>
          </a:xfrm>
          <a:prstGeom prst="rect">
            <a:avLst/>
          </a:prstGeom>
          <a:noFill/>
          <a:ln>
            <a:noFill/>
          </a:ln>
        </p:spPr>
      </p:pic>
      <p:sp>
        <p:nvSpPr>
          <p:cNvPr id="77" name="Google Shape;77;p19"/>
          <p:cNvSpPr txBox="1"/>
          <p:nvPr/>
        </p:nvSpPr>
        <p:spPr>
          <a:xfrm>
            <a:off x="106750" y="1695450"/>
            <a:ext cx="3173400" cy="332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vi" sz="1500">
                <a:solidFill>
                  <a:srgbClr val="B45F06"/>
                </a:solidFill>
              </a:rPr>
              <a:t>Part 1: Hanoi e-mobility overview</a:t>
            </a:r>
            <a:endParaRPr sz="900">
              <a:solidFill>
                <a:srgbClr val="B45F06"/>
              </a:solidFill>
            </a:endParaRPr>
          </a:p>
        </p:txBody>
      </p:sp>
      <p:sp>
        <p:nvSpPr>
          <p:cNvPr id="78" name="Google Shape;78;p19"/>
          <p:cNvSpPr txBox="1"/>
          <p:nvPr/>
        </p:nvSpPr>
        <p:spPr>
          <a:xfrm>
            <a:off x="534900" y="2028150"/>
            <a:ext cx="4239900" cy="1830300"/>
          </a:xfrm>
          <a:prstGeom prst="rect">
            <a:avLst/>
          </a:prstGeom>
          <a:noFill/>
          <a:ln>
            <a:noFill/>
          </a:ln>
        </p:spPr>
        <p:txBody>
          <a:bodyPr spcFirstLastPara="1" wrap="square" lIns="91425" tIns="91425" rIns="91425" bIns="91425" anchor="t" anchorCtr="0">
            <a:noAutofit/>
          </a:bodyPr>
          <a:lstStyle/>
          <a:p>
            <a:pPr marL="562950" lvl="0" indent="-247650" algn="l" rtl="0">
              <a:lnSpc>
                <a:spcPct val="115000"/>
              </a:lnSpc>
              <a:spcBef>
                <a:spcPts val="0"/>
              </a:spcBef>
              <a:spcAft>
                <a:spcPts val="0"/>
              </a:spcAft>
              <a:buClr>
                <a:srgbClr val="6FA8DC"/>
              </a:buClr>
              <a:buSzPts val="1400"/>
              <a:buChar char="•"/>
            </a:pPr>
            <a:r>
              <a:rPr lang="vi" dirty="0">
                <a:solidFill>
                  <a:srgbClr val="252A31"/>
                </a:solidFill>
              </a:rPr>
              <a:t>Hanoi overview &amp; University of Transport Technology</a:t>
            </a:r>
            <a:endParaRPr sz="800" dirty="0">
              <a:solidFill>
                <a:schemeClr val="dk1"/>
              </a:solidFill>
            </a:endParaRPr>
          </a:p>
          <a:p>
            <a:pPr marL="562950" lvl="0" indent="-247650" algn="l" rtl="0">
              <a:lnSpc>
                <a:spcPct val="115000"/>
              </a:lnSpc>
              <a:spcBef>
                <a:spcPts val="1200"/>
              </a:spcBef>
              <a:spcAft>
                <a:spcPts val="0"/>
              </a:spcAft>
              <a:buClr>
                <a:srgbClr val="6FA8DC"/>
              </a:buClr>
              <a:buSzPts val="1400"/>
              <a:buChar char="•"/>
            </a:pPr>
            <a:r>
              <a:rPr lang="vi" dirty="0">
                <a:solidFill>
                  <a:srgbClr val="252A31"/>
                </a:solidFill>
              </a:rPr>
              <a:t>Hanoi </a:t>
            </a:r>
            <a:r>
              <a:rPr lang="en-US" dirty="0" smtClean="0">
                <a:solidFill>
                  <a:srgbClr val="252A31"/>
                </a:solidFill>
              </a:rPr>
              <a:t>M</a:t>
            </a:r>
            <a:r>
              <a:rPr lang="vi" dirty="0" smtClean="0">
                <a:solidFill>
                  <a:srgbClr val="252A31"/>
                </a:solidFill>
              </a:rPr>
              <a:t>obility </a:t>
            </a:r>
            <a:r>
              <a:rPr lang="vi" dirty="0">
                <a:solidFill>
                  <a:srgbClr val="252A31"/>
                </a:solidFill>
              </a:rPr>
              <a:t>and </a:t>
            </a:r>
            <a:r>
              <a:rPr lang="en-US" dirty="0" smtClean="0">
                <a:solidFill>
                  <a:srgbClr val="252A31"/>
                </a:solidFill>
              </a:rPr>
              <a:t>A</a:t>
            </a:r>
            <a:r>
              <a:rPr lang="vi" dirty="0" smtClean="0">
                <a:solidFill>
                  <a:srgbClr val="252A31"/>
                </a:solidFill>
              </a:rPr>
              <a:t>ir </a:t>
            </a:r>
            <a:r>
              <a:rPr lang="en-US" dirty="0">
                <a:solidFill>
                  <a:srgbClr val="252A31"/>
                </a:solidFill>
              </a:rPr>
              <a:t>Q</a:t>
            </a:r>
            <a:r>
              <a:rPr lang="vi" dirty="0" smtClean="0">
                <a:solidFill>
                  <a:srgbClr val="252A31"/>
                </a:solidFill>
              </a:rPr>
              <a:t>uality </a:t>
            </a:r>
            <a:r>
              <a:rPr lang="en-US" dirty="0">
                <a:solidFill>
                  <a:srgbClr val="252A31"/>
                </a:solidFill>
              </a:rPr>
              <a:t>I</a:t>
            </a:r>
            <a:r>
              <a:rPr lang="vi" dirty="0" smtClean="0">
                <a:solidFill>
                  <a:srgbClr val="252A31"/>
                </a:solidFill>
              </a:rPr>
              <a:t>ssues</a:t>
            </a:r>
            <a:endParaRPr sz="800" dirty="0">
              <a:solidFill>
                <a:schemeClr val="dk1"/>
              </a:solidFill>
            </a:endParaRPr>
          </a:p>
          <a:p>
            <a:pPr marL="562950" lvl="0" indent="-247650" algn="l" rtl="0">
              <a:lnSpc>
                <a:spcPct val="115000"/>
              </a:lnSpc>
              <a:spcBef>
                <a:spcPts val="1200"/>
              </a:spcBef>
              <a:spcAft>
                <a:spcPts val="0"/>
              </a:spcAft>
              <a:buClr>
                <a:srgbClr val="6FA8DC"/>
              </a:buClr>
              <a:buSzPts val="1400"/>
              <a:buChar char="•"/>
            </a:pPr>
            <a:r>
              <a:rPr lang="vi" dirty="0">
                <a:solidFill>
                  <a:srgbClr val="252A31"/>
                </a:solidFill>
              </a:rPr>
              <a:t>Hanoi </a:t>
            </a:r>
            <a:r>
              <a:rPr lang="en-US" dirty="0" smtClean="0">
                <a:solidFill>
                  <a:srgbClr val="252A31"/>
                </a:solidFill>
              </a:rPr>
              <a:t>Green Transportation</a:t>
            </a:r>
            <a:r>
              <a:rPr lang="vi" dirty="0" smtClean="0">
                <a:solidFill>
                  <a:srgbClr val="252A31"/>
                </a:solidFill>
              </a:rPr>
              <a:t> </a:t>
            </a:r>
            <a:r>
              <a:rPr lang="en-US" dirty="0">
                <a:solidFill>
                  <a:srgbClr val="252A31"/>
                </a:solidFill>
              </a:rPr>
              <a:t>I</a:t>
            </a:r>
            <a:r>
              <a:rPr lang="vi" dirty="0" smtClean="0">
                <a:solidFill>
                  <a:srgbClr val="252A31"/>
                </a:solidFill>
              </a:rPr>
              <a:t>nitiatives </a:t>
            </a:r>
            <a:endParaRPr sz="800" dirty="0"/>
          </a:p>
        </p:txBody>
      </p:sp>
      <p:sp>
        <p:nvSpPr>
          <p:cNvPr id="79" name="Google Shape;79;p19"/>
          <p:cNvSpPr txBox="1"/>
          <p:nvPr/>
        </p:nvSpPr>
        <p:spPr>
          <a:xfrm>
            <a:off x="67925" y="3409275"/>
            <a:ext cx="4668000" cy="332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vi" sz="1500">
                <a:solidFill>
                  <a:srgbClr val="B45F06"/>
                </a:solidFill>
              </a:rPr>
              <a:t>Part 2: Hanoi demonstration of e-mobility solutions</a:t>
            </a:r>
            <a:endParaRPr sz="900">
              <a:solidFill>
                <a:srgbClr val="B45F06"/>
              </a:solidFill>
            </a:endParaRPr>
          </a:p>
        </p:txBody>
      </p:sp>
      <p:sp>
        <p:nvSpPr>
          <p:cNvPr id="80" name="Google Shape;80;p19"/>
          <p:cNvSpPr txBox="1"/>
          <p:nvPr/>
        </p:nvSpPr>
        <p:spPr>
          <a:xfrm>
            <a:off x="534900" y="3741975"/>
            <a:ext cx="4504800" cy="1830300"/>
          </a:xfrm>
          <a:prstGeom prst="rect">
            <a:avLst/>
          </a:prstGeom>
          <a:noFill/>
          <a:ln>
            <a:noFill/>
          </a:ln>
        </p:spPr>
        <p:txBody>
          <a:bodyPr spcFirstLastPara="1" wrap="square" lIns="91425" tIns="91425" rIns="91425" bIns="91425" anchor="t" anchorCtr="0">
            <a:noAutofit/>
          </a:bodyPr>
          <a:lstStyle/>
          <a:p>
            <a:pPr marL="562950" lvl="0" indent="-247650" algn="l" rtl="0">
              <a:lnSpc>
                <a:spcPct val="115000"/>
              </a:lnSpc>
              <a:spcBef>
                <a:spcPts val="0"/>
              </a:spcBef>
              <a:spcAft>
                <a:spcPts val="0"/>
              </a:spcAft>
              <a:buClr>
                <a:srgbClr val="6FA8DC"/>
              </a:buClr>
              <a:buSzPts val="1400"/>
              <a:buChar char="•"/>
            </a:pPr>
            <a:r>
              <a:rPr lang="vi" dirty="0">
                <a:solidFill>
                  <a:srgbClr val="252A31"/>
                </a:solidFill>
              </a:rPr>
              <a:t>Demonstration </a:t>
            </a:r>
            <a:r>
              <a:rPr lang="en-US" dirty="0" smtClean="0">
                <a:solidFill>
                  <a:srgbClr val="252A31"/>
                </a:solidFill>
              </a:rPr>
              <a:t>O</a:t>
            </a:r>
            <a:r>
              <a:rPr lang="vi" dirty="0" smtClean="0">
                <a:solidFill>
                  <a:srgbClr val="252A31"/>
                </a:solidFill>
              </a:rPr>
              <a:t>bjectives</a:t>
            </a:r>
            <a:endParaRPr sz="800" dirty="0">
              <a:solidFill>
                <a:schemeClr val="dk1"/>
              </a:solidFill>
            </a:endParaRPr>
          </a:p>
          <a:p>
            <a:pPr marL="562950" lvl="0" indent="-247650">
              <a:lnSpc>
                <a:spcPct val="115000"/>
              </a:lnSpc>
              <a:spcBef>
                <a:spcPts val="1200"/>
              </a:spcBef>
              <a:buClr>
                <a:srgbClr val="6FA8DC"/>
              </a:buClr>
              <a:buSzPts val="1400"/>
              <a:buChar char="•"/>
            </a:pPr>
            <a:r>
              <a:rPr lang="en-US" dirty="0" smtClean="0">
                <a:solidFill>
                  <a:srgbClr val="252A31"/>
                </a:solidFill>
              </a:rPr>
              <a:t>Identification </a:t>
            </a:r>
            <a:r>
              <a:rPr lang="en-US" dirty="0">
                <a:solidFill>
                  <a:srgbClr val="252A31"/>
                </a:solidFill>
              </a:rPr>
              <a:t>of </a:t>
            </a:r>
            <a:r>
              <a:rPr lang="en-US" dirty="0" smtClean="0">
                <a:solidFill>
                  <a:srgbClr val="252A31"/>
                </a:solidFill>
              </a:rPr>
              <a:t>Locations</a:t>
            </a:r>
          </a:p>
          <a:p>
            <a:pPr marL="562950" lvl="0" indent="-247650">
              <a:lnSpc>
                <a:spcPct val="115000"/>
              </a:lnSpc>
              <a:spcBef>
                <a:spcPts val="1200"/>
              </a:spcBef>
              <a:buClr>
                <a:srgbClr val="6FA8DC"/>
              </a:buClr>
              <a:buSzPts val="1400"/>
              <a:buChar char="•"/>
            </a:pPr>
            <a:r>
              <a:rPr lang="vi" dirty="0">
                <a:solidFill>
                  <a:schemeClr val="tx2">
                    <a:lumMod val="10000"/>
                  </a:schemeClr>
                </a:solidFill>
              </a:rPr>
              <a:t>Identification of </a:t>
            </a:r>
            <a:r>
              <a:rPr lang="en-US" dirty="0">
                <a:solidFill>
                  <a:schemeClr val="tx2">
                    <a:lumMod val="10000"/>
                  </a:schemeClr>
                </a:solidFill>
              </a:rPr>
              <a:t>E</a:t>
            </a:r>
            <a:r>
              <a:rPr lang="en-US" dirty="0" smtClean="0">
                <a:solidFill>
                  <a:schemeClr val="tx2">
                    <a:lumMod val="10000"/>
                  </a:schemeClr>
                </a:solidFill>
              </a:rPr>
              <a:t>-scooters</a:t>
            </a:r>
            <a:endParaRPr dirty="0">
              <a:solidFill>
                <a:schemeClr val="tx2">
                  <a:lumMod val="1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20"/>
          <p:cNvPicPr preferRelativeResize="0"/>
          <p:nvPr/>
        </p:nvPicPr>
        <p:blipFill>
          <a:blip r:embed="rId3">
            <a:alphaModFix/>
          </a:blip>
          <a:stretch>
            <a:fillRect/>
          </a:stretch>
        </p:blipFill>
        <p:spPr>
          <a:xfrm>
            <a:off x="0" y="0"/>
            <a:ext cx="9144000" cy="5143511"/>
          </a:xfrm>
          <a:prstGeom prst="rect">
            <a:avLst/>
          </a:prstGeom>
          <a:noFill/>
          <a:ln>
            <a:noFill/>
          </a:ln>
        </p:spPr>
      </p:pic>
      <p:pic>
        <p:nvPicPr>
          <p:cNvPr id="86" name="Google Shape;86;p20"/>
          <p:cNvPicPr preferRelativeResize="0"/>
          <p:nvPr/>
        </p:nvPicPr>
        <p:blipFill>
          <a:blip r:embed="rId4">
            <a:alphaModFix/>
          </a:blip>
          <a:stretch>
            <a:fillRect/>
          </a:stretch>
        </p:blipFill>
        <p:spPr>
          <a:xfrm>
            <a:off x="95874" y="103375"/>
            <a:ext cx="694747" cy="475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1" descr="A view of a large body of water with a city in the background&#10;&#10;Description automatically generated"/>
          <p:cNvPicPr preferRelativeResize="0">
            <a:picLocks noGrp="1"/>
          </p:cNvPicPr>
          <p:nvPr>
            <p:ph type="body" idx="1"/>
          </p:nvPr>
        </p:nvPicPr>
        <p:blipFill rotWithShape="1">
          <a:blip r:embed="rId3">
            <a:alphaModFix/>
          </a:blip>
          <a:srcRect/>
          <a:stretch/>
        </p:blipFill>
        <p:spPr>
          <a:xfrm>
            <a:off x="0" y="951525"/>
            <a:ext cx="9144000" cy="4172700"/>
          </a:xfrm>
          <a:prstGeom prst="rect">
            <a:avLst/>
          </a:prstGeom>
          <a:noFill/>
          <a:ln>
            <a:noFill/>
          </a:ln>
        </p:spPr>
      </p:pic>
      <p:sp>
        <p:nvSpPr>
          <p:cNvPr id="93" name="Google Shape;93;p21"/>
          <p:cNvSpPr txBox="1">
            <a:spLocks noGrp="1"/>
          </p:cNvSpPr>
          <p:nvPr>
            <p:ph type="title"/>
          </p:nvPr>
        </p:nvSpPr>
        <p:spPr>
          <a:xfrm>
            <a:off x="252000" y="194400"/>
            <a:ext cx="8640000" cy="577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3"/>
              </a:buClr>
              <a:buSzPts val="1900"/>
              <a:buFont typeface="Arial"/>
              <a:buNone/>
            </a:pPr>
            <a:r>
              <a:rPr lang="vi" sz="1900" b="1">
                <a:solidFill>
                  <a:srgbClr val="4D6572"/>
                </a:solidFill>
              </a:rPr>
              <a:t>HANOI CITY OVERVIEW</a:t>
            </a:r>
            <a:r>
              <a:rPr lang="vi" sz="1900" b="1">
                <a:solidFill>
                  <a:schemeClr val="accent3"/>
                </a:solidFill>
              </a:rPr>
              <a:t/>
            </a:r>
            <a:br>
              <a:rPr lang="vi" sz="1900" b="1">
                <a:solidFill>
                  <a:schemeClr val="accent3"/>
                </a:solidFill>
              </a:rPr>
            </a:br>
            <a:r>
              <a:rPr lang="vi" sz="1900" b="1">
                <a:solidFill>
                  <a:srgbClr val="8C97A8"/>
                </a:solidFill>
                <a:latin typeface="Nunito"/>
                <a:ea typeface="Nunito"/>
                <a:cs typeface="Nunito"/>
                <a:sym typeface="Nunito"/>
              </a:rPr>
              <a:t>A capital city of fast growth</a:t>
            </a:r>
            <a:endParaRPr sz="1900" b="1">
              <a:solidFill>
                <a:srgbClr val="8C97A8"/>
              </a:solidFill>
              <a:latin typeface="Nunito"/>
              <a:ea typeface="Nunito"/>
              <a:cs typeface="Nunito"/>
              <a:sym typeface="Nunito"/>
            </a:endParaRPr>
          </a:p>
        </p:txBody>
      </p:sp>
      <p:sp>
        <p:nvSpPr>
          <p:cNvPr id="94" name="Google Shape;94;p21"/>
          <p:cNvSpPr txBox="1"/>
          <p:nvPr/>
        </p:nvSpPr>
        <p:spPr>
          <a:xfrm>
            <a:off x="3333900" y="2690025"/>
            <a:ext cx="5810100" cy="2434200"/>
          </a:xfrm>
          <a:prstGeom prst="rect">
            <a:avLst/>
          </a:prstGeom>
          <a:solidFill>
            <a:srgbClr val="78909C">
              <a:alpha val="88200"/>
            </a:srgbClr>
          </a:solidFill>
          <a:ln>
            <a:noFill/>
          </a:ln>
        </p:spPr>
        <p:txBody>
          <a:bodyPr spcFirstLastPara="1" wrap="square" lIns="0" tIns="0" rIns="0" bIns="0" anchor="ctr" anchorCtr="0">
            <a:noAutofit/>
          </a:bodyPr>
          <a:lstStyle/>
          <a:p>
            <a:pPr marL="342900" marR="0" lvl="0" indent="-349250" algn="l" rtl="0">
              <a:lnSpc>
                <a:spcPct val="150000"/>
              </a:lnSpc>
              <a:spcBef>
                <a:spcPts val="0"/>
              </a:spcBef>
              <a:spcAft>
                <a:spcPts val="0"/>
              </a:spcAft>
              <a:buClr>
                <a:srgbClr val="FFFFFF"/>
              </a:buClr>
              <a:buSzPts val="1700"/>
              <a:buFont typeface="Arial"/>
              <a:buChar char="•"/>
            </a:pPr>
            <a:endParaRPr sz="1700" b="1" dirty="0">
              <a:solidFill>
                <a:srgbClr val="FFFFFF"/>
              </a:solidFill>
            </a:endParaRPr>
          </a:p>
          <a:p>
            <a:pPr marL="342900" marR="0" lvl="0" indent="-349250" algn="l" rtl="0">
              <a:lnSpc>
                <a:spcPct val="150000"/>
              </a:lnSpc>
              <a:spcBef>
                <a:spcPts val="0"/>
              </a:spcBef>
              <a:spcAft>
                <a:spcPts val="0"/>
              </a:spcAft>
              <a:buClr>
                <a:srgbClr val="FFFFFF"/>
              </a:buClr>
              <a:buSzPts val="1700"/>
              <a:buFont typeface="Arial"/>
              <a:buChar char="•"/>
            </a:pPr>
            <a:r>
              <a:rPr lang="vi" sz="1700" b="1" i="0" u="none" strike="noStrike" cap="none" dirty="0">
                <a:solidFill>
                  <a:srgbClr val="FFFFFF"/>
                </a:solidFill>
                <a:latin typeface="Arial"/>
                <a:ea typeface="Arial"/>
                <a:cs typeface="Arial"/>
                <a:sym typeface="Arial"/>
              </a:rPr>
              <a:t>Population: 8 million</a:t>
            </a:r>
            <a:endParaRPr sz="1100" dirty="0"/>
          </a:p>
          <a:p>
            <a:pPr marL="342900" marR="0" lvl="0" indent="-349250" algn="l" rtl="0">
              <a:lnSpc>
                <a:spcPct val="150000"/>
              </a:lnSpc>
              <a:spcBef>
                <a:spcPts val="0"/>
              </a:spcBef>
              <a:spcAft>
                <a:spcPts val="0"/>
              </a:spcAft>
              <a:buClr>
                <a:srgbClr val="FFFFFF"/>
              </a:buClr>
              <a:buSzPts val="1700"/>
              <a:buFont typeface="Arial"/>
              <a:buChar char="•"/>
            </a:pPr>
            <a:r>
              <a:rPr lang="vi" sz="1700" b="1" i="0" u="none" strike="noStrike" cap="none" dirty="0">
                <a:solidFill>
                  <a:srgbClr val="FFFFFF"/>
                </a:solidFill>
                <a:latin typeface="Arial"/>
                <a:ea typeface="Arial"/>
                <a:cs typeface="Arial"/>
                <a:sym typeface="Arial"/>
              </a:rPr>
              <a:t>Area: 3.329 km2</a:t>
            </a:r>
            <a:endParaRPr sz="1100" dirty="0"/>
          </a:p>
          <a:p>
            <a:pPr marL="342900" marR="0" lvl="0" indent="-349250" algn="l" rtl="0">
              <a:lnSpc>
                <a:spcPct val="150000"/>
              </a:lnSpc>
              <a:spcBef>
                <a:spcPts val="0"/>
              </a:spcBef>
              <a:spcAft>
                <a:spcPts val="0"/>
              </a:spcAft>
              <a:buClr>
                <a:srgbClr val="FFFFFF"/>
              </a:buClr>
              <a:buSzPts val="1700"/>
              <a:buFont typeface="Arial"/>
              <a:buChar char="•"/>
            </a:pPr>
            <a:r>
              <a:rPr lang="vi" sz="1700" b="1" i="0" u="none" strike="noStrike" cap="none" dirty="0">
                <a:solidFill>
                  <a:srgbClr val="FFFFFF"/>
                </a:solidFill>
                <a:latin typeface="Arial"/>
                <a:ea typeface="Arial"/>
                <a:cs typeface="Arial"/>
                <a:sym typeface="Arial"/>
              </a:rPr>
              <a:t>Highest population density: 42,000 people/km2</a:t>
            </a:r>
            <a:endParaRPr sz="1100" dirty="0"/>
          </a:p>
          <a:p>
            <a:pPr marL="342900" marR="0" lvl="0" indent="-349250" algn="l" rtl="0">
              <a:lnSpc>
                <a:spcPct val="150000"/>
              </a:lnSpc>
              <a:spcBef>
                <a:spcPts val="0"/>
              </a:spcBef>
              <a:spcAft>
                <a:spcPts val="0"/>
              </a:spcAft>
              <a:buClr>
                <a:srgbClr val="FFFFFF"/>
              </a:buClr>
              <a:buSzPts val="1700"/>
              <a:buFont typeface="Arial"/>
              <a:buChar char="•"/>
            </a:pPr>
            <a:r>
              <a:rPr lang="vi" sz="1700" b="1" i="0" u="none" strike="noStrike" cap="none" dirty="0">
                <a:solidFill>
                  <a:srgbClr val="FFFFFF"/>
                </a:solidFill>
                <a:latin typeface="Arial"/>
                <a:ea typeface="Arial"/>
                <a:cs typeface="Arial"/>
                <a:sym typeface="Arial"/>
              </a:rPr>
              <a:t>Urbanization rate: 49,2%</a:t>
            </a:r>
            <a:endParaRPr sz="1100" dirty="0"/>
          </a:p>
          <a:p>
            <a:pPr marL="342900" marR="0" lvl="0" indent="-349250" algn="l" rtl="0">
              <a:lnSpc>
                <a:spcPct val="150000"/>
              </a:lnSpc>
              <a:spcBef>
                <a:spcPts val="0"/>
              </a:spcBef>
              <a:spcAft>
                <a:spcPts val="0"/>
              </a:spcAft>
              <a:buClr>
                <a:srgbClr val="FFFFFF"/>
              </a:buClr>
              <a:buSzPts val="1700"/>
              <a:buFont typeface="Arial"/>
              <a:buChar char="•"/>
            </a:pPr>
            <a:r>
              <a:rPr lang="vi" sz="1700" b="1" i="0" u="none" strike="noStrike" cap="none" dirty="0">
                <a:solidFill>
                  <a:srgbClr val="FFFFFF"/>
                </a:solidFill>
                <a:latin typeface="Arial"/>
                <a:ea typeface="Arial"/>
                <a:cs typeface="Arial"/>
                <a:sym typeface="Arial"/>
              </a:rPr>
              <a:t>Transport network: 1,147 roads with 2,052 km long; Motorbikes growth: 12%-15%/year</a:t>
            </a:r>
            <a:endParaRPr sz="1700" b="1" i="0" u="none" strike="noStrike" cap="none" dirty="0">
              <a:solidFill>
                <a:srgbClr val="FFFFFF"/>
              </a:solidFill>
              <a:latin typeface="Arial"/>
              <a:ea typeface="Arial"/>
              <a:cs typeface="Arial"/>
              <a:sym typeface="Arial"/>
            </a:endParaRPr>
          </a:p>
          <a:p>
            <a:pPr marL="0" marR="0" lvl="0" indent="0" algn="l" rtl="0">
              <a:lnSpc>
                <a:spcPct val="150000"/>
              </a:lnSpc>
              <a:spcBef>
                <a:spcPts val="0"/>
              </a:spcBef>
              <a:spcAft>
                <a:spcPts val="0"/>
              </a:spcAft>
              <a:buNone/>
            </a:pPr>
            <a:endParaRPr sz="1700" b="1" dirty="0">
              <a:solidFill>
                <a:srgbClr val="FFFFFF"/>
              </a:solidFill>
            </a:endParaRPr>
          </a:p>
        </p:txBody>
      </p:sp>
      <p:cxnSp>
        <p:nvCxnSpPr>
          <p:cNvPr id="95" name="Google Shape;95;p21"/>
          <p:cNvCxnSpPr/>
          <p:nvPr/>
        </p:nvCxnSpPr>
        <p:spPr>
          <a:xfrm>
            <a:off x="251520" y="465516"/>
            <a:ext cx="3094500" cy="0"/>
          </a:xfrm>
          <a:prstGeom prst="straightConnector1">
            <a:avLst/>
          </a:prstGeom>
          <a:noFill/>
          <a:ln w="9525" cap="flat" cmpd="sng">
            <a:solidFill>
              <a:srgbClr val="00397D"/>
            </a:solidFill>
            <a:prstDash val="solid"/>
            <a:round/>
            <a:headEnd type="none" w="sm" len="sm"/>
            <a:tailEnd type="none" w="sm" len="sm"/>
          </a:ln>
        </p:spPr>
      </p:cxnSp>
      <p:pic>
        <p:nvPicPr>
          <p:cNvPr id="6" name="Google Shape;144;p23"/>
          <p:cNvPicPr preferRelativeResize="0"/>
          <p:nvPr/>
        </p:nvPicPr>
        <p:blipFill>
          <a:blip r:embed="rId4">
            <a:alphaModFix/>
          </a:blip>
          <a:stretch>
            <a:fillRect/>
          </a:stretch>
        </p:blipFill>
        <p:spPr>
          <a:xfrm>
            <a:off x="6945378" y="240148"/>
            <a:ext cx="775997" cy="531452"/>
          </a:xfrm>
          <a:prstGeom prst="rect">
            <a:avLst/>
          </a:prstGeom>
          <a:noFill/>
          <a:ln>
            <a:noFill/>
          </a:ln>
        </p:spPr>
      </p:pic>
    </p:spTree>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2"/>
          <p:cNvSpPr txBox="1"/>
          <p:nvPr/>
        </p:nvSpPr>
        <p:spPr>
          <a:xfrm>
            <a:off x="1181687" y="285751"/>
            <a:ext cx="7955400" cy="422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vi" sz="2100" b="1" i="0" u="none" strike="noStrike" cap="none">
                <a:solidFill>
                  <a:srgbClr val="003366"/>
                </a:solidFill>
                <a:latin typeface="Arial"/>
                <a:ea typeface="Arial"/>
                <a:cs typeface="Arial"/>
                <a:sym typeface="Arial"/>
              </a:rPr>
              <a:t>UNIVERSITY OF TRANSPORT TECHNOLOGY</a:t>
            </a:r>
            <a:endParaRPr sz="1100"/>
          </a:p>
        </p:txBody>
      </p:sp>
      <p:sp>
        <p:nvSpPr>
          <p:cNvPr id="101" name="Google Shape;101;p22"/>
          <p:cNvSpPr txBox="1"/>
          <p:nvPr/>
        </p:nvSpPr>
        <p:spPr>
          <a:xfrm>
            <a:off x="3572800" y="966900"/>
            <a:ext cx="4706700" cy="1660800"/>
          </a:xfrm>
          <a:prstGeom prst="rect">
            <a:avLst/>
          </a:prstGeom>
          <a:noFill/>
          <a:ln>
            <a:noFill/>
          </a:ln>
        </p:spPr>
        <p:txBody>
          <a:bodyPr spcFirstLastPara="1" wrap="square" lIns="68575" tIns="34275" rIns="68575" bIns="34275" anchor="t" anchorCtr="0">
            <a:noAutofit/>
          </a:bodyPr>
          <a:lstStyle/>
          <a:p>
            <a:pPr marL="215900" marR="0" lvl="0" indent="-228600" algn="just" rtl="0">
              <a:lnSpc>
                <a:spcPct val="115000"/>
              </a:lnSpc>
              <a:spcBef>
                <a:spcPts val="0"/>
              </a:spcBef>
              <a:spcAft>
                <a:spcPts val="0"/>
              </a:spcAft>
              <a:buClr>
                <a:srgbClr val="000000"/>
              </a:buClr>
              <a:buSzPts val="1200"/>
              <a:buFont typeface="Times New Roman"/>
              <a:buChar char="•"/>
            </a:pPr>
            <a:r>
              <a:rPr lang="vi" sz="1200" i="0" u="none" strike="noStrike" cap="none">
                <a:solidFill>
                  <a:srgbClr val="0070C0"/>
                </a:solidFill>
                <a:latin typeface="Times New Roman"/>
                <a:ea typeface="Times New Roman"/>
                <a:cs typeface="Times New Roman"/>
                <a:sym typeface="Times New Roman"/>
              </a:rPr>
              <a:t>Established since 1945, under Vietnam Ministry of Transport. </a:t>
            </a:r>
            <a:endParaRPr sz="1200">
              <a:latin typeface="Times New Roman"/>
              <a:ea typeface="Times New Roman"/>
              <a:cs typeface="Times New Roman"/>
              <a:sym typeface="Times New Roman"/>
            </a:endParaRPr>
          </a:p>
          <a:p>
            <a:pPr marL="215900" marR="0" lvl="0" indent="-228600" algn="just" rtl="0">
              <a:lnSpc>
                <a:spcPct val="115000"/>
              </a:lnSpc>
              <a:spcBef>
                <a:spcPts val="0"/>
              </a:spcBef>
              <a:spcAft>
                <a:spcPts val="0"/>
              </a:spcAft>
              <a:buClr>
                <a:srgbClr val="000000"/>
              </a:buClr>
              <a:buSzPts val="1200"/>
              <a:buFont typeface="Times New Roman"/>
              <a:buChar char="•"/>
            </a:pPr>
            <a:r>
              <a:rPr lang="vi" sz="1200" i="0" u="none" strike="noStrike" cap="none">
                <a:solidFill>
                  <a:srgbClr val="0070C0"/>
                </a:solidFill>
                <a:latin typeface="Times New Roman"/>
                <a:ea typeface="Times New Roman"/>
                <a:cs typeface="Times New Roman"/>
                <a:sym typeface="Times New Roman"/>
              </a:rPr>
              <a:t>13,000 students</a:t>
            </a:r>
            <a:endParaRPr sz="1200">
              <a:latin typeface="Times New Roman"/>
              <a:ea typeface="Times New Roman"/>
              <a:cs typeface="Times New Roman"/>
              <a:sym typeface="Times New Roman"/>
            </a:endParaRPr>
          </a:p>
          <a:p>
            <a:pPr marL="215900" marR="0" lvl="0" indent="-228600" algn="just" rtl="0">
              <a:lnSpc>
                <a:spcPct val="115000"/>
              </a:lnSpc>
              <a:spcBef>
                <a:spcPts val="0"/>
              </a:spcBef>
              <a:spcAft>
                <a:spcPts val="0"/>
              </a:spcAft>
              <a:buClr>
                <a:srgbClr val="000000"/>
              </a:buClr>
              <a:buSzPts val="1200"/>
              <a:buFont typeface="Times New Roman"/>
              <a:buChar char="•"/>
            </a:pPr>
            <a:r>
              <a:rPr lang="vi" sz="1200" i="0" u="none" strike="noStrike" cap="none">
                <a:solidFill>
                  <a:srgbClr val="0070C0"/>
                </a:solidFill>
                <a:latin typeface="Times New Roman"/>
                <a:ea typeface="Times New Roman"/>
                <a:cs typeface="Times New Roman"/>
                <a:sym typeface="Times New Roman"/>
              </a:rPr>
              <a:t>700 lecturers &amp; staffs</a:t>
            </a:r>
            <a:endParaRPr sz="1200">
              <a:latin typeface="Times New Roman"/>
              <a:ea typeface="Times New Roman"/>
              <a:cs typeface="Times New Roman"/>
              <a:sym typeface="Times New Roman"/>
            </a:endParaRPr>
          </a:p>
          <a:p>
            <a:pPr marL="215900" marR="0" lvl="0" indent="-228600" algn="just" rtl="0">
              <a:lnSpc>
                <a:spcPct val="115000"/>
              </a:lnSpc>
              <a:spcBef>
                <a:spcPts val="0"/>
              </a:spcBef>
              <a:spcAft>
                <a:spcPts val="0"/>
              </a:spcAft>
              <a:buClr>
                <a:srgbClr val="000000"/>
              </a:buClr>
              <a:buSzPts val="1200"/>
              <a:buFont typeface="Times New Roman"/>
              <a:buChar char="•"/>
            </a:pPr>
            <a:r>
              <a:rPr lang="vi" sz="1200" i="0" u="none" strike="noStrike" cap="none">
                <a:solidFill>
                  <a:srgbClr val="0070C0"/>
                </a:solidFill>
                <a:latin typeface="Times New Roman"/>
                <a:ea typeface="Times New Roman"/>
                <a:cs typeface="Times New Roman"/>
                <a:sym typeface="Times New Roman"/>
              </a:rPr>
              <a:t>Provide training courses at Post</a:t>
            </a:r>
            <a:r>
              <a:rPr lang="vi" sz="1200">
                <a:solidFill>
                  <a:srgbClr val="0070C0"/>
                </a:solidFill>
                <a:latin typeface="Times New Roman"/>
                <a:ea typeface="Times New Roman"/>
                <a:cs typeface="Times New Roman"/>
                <a:sym typeface="Times New Roman"/>
              </a:rPr>
              <a:t>-</a:t>
            </a:r>
            <a:r>
              <a:rPr lang="vi" sz="1200" i="0" u="none" strike="noStrike" cap="none">
                <a:solidFill>
                  <a:srgbClr val="0070C0"/>
                </a:solidFill>
                <a:latin typeface="Times New Roman"/>
                <a:ea typeface="Times New Roman"/>
                <a:cs typeface="Times New Roman"/>
                <a:sym typeface="Times New Roman"/>
              </a:rPr>
              <a:t>graduate, undergraduate level in 4 majors: Civil engineering; Mechanical engineering; IT, Electronics &amp;  Telecommunication; Economics and Transport Operation.  </a:t>
            </a:r>
            <a:endParaRPr sz="1200">
              <a:latin typeface="Times New Roman"/>
              <a:ea typeface="Times New Roman"/>
              <a:cs typeface="Times New Roman"/>
              <a:sym typeface="Times New Roman"/>
            </a:endParaRPr>
          </a:p>
          <a:p>
            <a:pPr marL="215900" marR="0" lvl="0" indent="-228600" algn="just" rtl="0">
              <a:lnSpc>
                <a:spcPct val="115000"/>
              </a:lnSpc>
              <a:spcBef>
                <a:spcPts val="0"/>
              </a:spcBef>
              <a:spcAft>
                <a:spcPts val="0"/>
              </a:spcAft>
              <a:buClr>
                <a:srgbClr val="000000"/>
              </a:buClr>
              <a:buSzPts val="1200"/>
              <a:buFont typeface="Times New Roman"/>
              <a:buChar char="•"/>
            </a:pPr>
            <a:r>
              <a:rPr lang="vi" sz="1200" i="0" u="none" strike="noStrike" cap="none">
                <a:solidFill>
                  <a:srgbClr val="0070C0"/>
                </a:solidFill>
                <a:latin typeface="Times New Roman"/>
                <a:ea typeface="Times New Roman"/>
                <a:cs typeface="Times New Roman"/>
                <a:sym typeface="Times New Roman"/>
              </a:rPr>
              <a:t>Researching, Technology Transferring in the Transportation  sector and other industries.</a:t>
            </a:r>
            <a:endParaRPr sz="1200">
              <a:latin typeface="Times New Roman"/>
              <a:ea typeface="Times New Roman"/>
              <a:cs typeface="Times New Roman"/>
              <a:sym typeface="Times New Roman"/>
            </a:endParaRPr>
          </a:p>
          <a:p>
            <a:pPr marL="215900" marR="0" lvl="0" indent="-228600" algn="just" rtl="0">
              <a:lnSpc>
                <a:spcPct val="115000"/>
              </a:lnSpc>
              <a:spcBef>
                <a:spcPts val="0"/>
              </a:spcBef>
              <a:spcAft>
                <a:spcPts val="0"/>
              </a:spcAft>
              <a:buClr>
                <a:srgbClr val="000000"/>
              </a:buClr>
              <a:buSzPts val="1200"/>
              <a:buFont typeface="Times New Roman"/>
              <a:buChar char="•"/>
            </a:pPr>
            <a:r>
              <a:rPr lang="vi" sz="1200" i="0" u="none" strike="noStrike" cap="none">
                <a:solidFill>
                  <a:srgbClr val="0070C0"/>
                </a:solidFill>
                <a:latin typeface="Times New Roman"/>
                <a:ea typeface="Times New Roman"/>
                <a:cs typeface="Times New Roman"/>
                <a:sym typeface="Times New Roman"/>
              </a:rPr>
              <a:t>Cooperating with 56 international partners</a:t>
            </a:r>
            <a:endParaRPr sz="1200" i="0" u="none" strike="noStrike" cap="none">
              <a:solidFill>
                <a:srgbClr val="0070C0"/>
              </a:solidFill>
              <a:latin typeface="Times New Roman"/>
              <a:ea typeface="Times New Roman"/>
              <a:cs typeface="Times New Roman"/>
              <a:sym typeface="Times New Roman"/>
            </a:endParaRPr>
          </a:p>
        </p:txBody>
      </p:sp>
      <p:pic>
        <p:nvPicPr>
          <p:cNvPr id="102" name="Google Shape;102;p22" descr="C:\Users\LeHai\Desktop\ky-mou-vien-dai-hoc-cong-hoa-phap-05.jpg"/>
          <p:cNvPicPr preferRelativeResize="0"/>
          <p:nvPr/>
        </p:nvPicPr>
        <p:blipFill rotWithShape="1">
          <a:blip r:embed="rId3">
            <a:alphaModFix/>
          </a:blip>
          <a:srcRect/>
          <a:stretch/>
        </p:blipFill>
        <p:spPr>
          <a:xfrm>
            <a:off x="6037024" y="3070626"/>
            <a:ext cx="2606100" cy="1737300"/>
          </a:xfrm>
          <a:prstGeom prst="roundRect">
            <a:avLst>
              <a:gd name="adj" fmla="val 8594"/>
            </a:avLst>
          </a:prstGeom>
          <a:solidFill>
            <a:srgbClr val="ECECEC"/>
          </a:solidFill>
          <a:ln>
            <a:noFill/>
          </a:ln>
          <a:effectLst>
            <a:outerShdw blurRad="57150" dist="19050" dir="5400000" algn="bl" rotWithShape="0">
              <a:srgbClr val="000000">
                <a:alpha val="50000"/>
              </a:srgbClr>
            </a:outerShdw>
          </a:effectLst>
        </p:spPr>
      </p:pic>
      <p:pic>
        <p:nvPicPr>
          <p:cNvPr id="103" name="Google Shape;103;p22" descr="E:\Images\Profile UTT\University of Transport Technology 1.jpg"/>
          <p:cNvPicPr preferRelativeResize="0"/>
          <p:nvPr/>
        </p:nvPicPr>
        <p:blipFill rotWithShape="1">
          <a:blip r:embed="rId4">
            <a:alphaModFix/>
          </a:blip>
          <a:srcRect l="-29" t="23182" r="199" b="17558"/>
          <a:stretch/>
        </p:blipFill>
        <p:spPr>
          <a:xfrm>
            <a:off x="114301" y="1016366"/>
            <a:ext cx="3422081" cy="1424432"/>
          </a:xfrm>
          <a:prstGeom prst="rect">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pic>
      <p:grpSp>
        <p:nvGrpSpPr>
          <p:cNvPr id="104" name="Google Shape;104;p22"/>
          <p:cNvGrpSpPr/>
          <p:nvPr/>
        </p:nvGrpSpPr>
        <p:grpSpPr>
          <a:xfrm>
            <a:off x="381920" y="2886156"/>
            <a:ext cx="4190715" cy="1993798"/>
            <a:chOff x="1793876" y="1984375"/>
            <a:chExt cx="8758024" cy="4619551"/>
          </a:xfrm>
        </p:grpSpPr>
        <p:sp>
          <p:nvSpPr>
            <p:cNvPr id="105" name="Google Shape;105;p22"/>
            <p:cNvSpPr/>
            <p:nvPr/>
          </p:nvSpPr>
          <p:spPr>
            <a:xfrm>
              <a:off x="2198688" y="4486276"/>
              <a:ext cx="558800" cy="512763"/>
            </a:xfrm>
            <a:custGeom>
              <a:avLst/>
              <a:gdLst/>
              <a:ahLst/>
              <a:cxnLst/>
              <a:rect l="l" t="t" r="r" b="b"/>
              <a:pathLst>
                <a:path w="163" h="150" extrusionOk="0">
                  <a:moveTo>
                    <a:pt x="163" y="31"/>
                  </a:moveTo>
                  <a:cubicBezTo>
                    <a:pt x="163" y="0"/>
                    <a:pt x="163" y="0"/>
                    <a:pt x="163" y="0"/>
                  </a:cubicBezTo>
                  <a:cubicBezTo>
                    <a:pt x="157" y="0"/>
                    <a:pt x="157" y="0"/>
                    <a:pt x="157" y="0"/>
                  </a:cubicBezTo>
                  <a:cubicBezTo>
                    <a:pt x="7" y="0"/>
                    <a:pt x="7" y="0"/>
                    <a:pt x="7" y="0"/>
                  </a:cubicBezTo>
                  <a:cubicBezTo>
                    <a:pt x="0" y="0"/>
                    <a:pt x="0" y="0"/>
                    <a:pt x="0" y="0"/>
                  </a:cubicBezTo>
                  <a:cubicBezTo>
                    <a:pt x="0" y="31"/>
                    <a:pt x="0" y="31"/>
                    <a:pt x="0" y="31"/>
                  </a:cubicBezTo>
                  <a:cubicBezTo>
                    <a:pt x="7" y="39"/>
                    <a:pt x="7" y="39"/>
                    <a:pt x="7" y="39"/>
                  </a:cubicBezTo>
                  <a:cubicBezTo>
                    <a:pt x="7" y="46"/>
                    <a:pt x="7" y="46"/>
                    <a:pt x="7" y="46"/>
                  </a:cubicBezTo>
                  <a:cubicBezTo>
                    <a:pt x="3" y="46"/>
                    <a:pt x="0" y="49"/>
                    <a:pt x="0" y="53"/>
                  </a:cubicBezTo>
                  <a:cubicBezTo>
                    <a:pt x="0" y="56"/>
                    <a:pt x="3" y="59"/>
                    <a:pt x="7" y="59"/>
                  </a:cubicBezTo>
                  <a:cubicBezTo>
                    <a:pt x="7" y="69"/>
                    <a:pt x="7" y="69"/>
                    <a:pt x="7" y="69"/>
                  </a:cubicBezTo>
                  <a:cubicBezTo>
                    <a:pt x="3" y="69"/>
                    <a:pt x="0" y="72"/>
                    <a:pt x="0" y="76"/>
                  </a:cubicBezTo>
                  <a:cubicBezTo>
                    <a:pt x="0" y="79"/>
                    <a:pt x="3" y="82"/>
                    <a:pt x="7" y="82"/>
                  </a:cubicBezTo>
                  <a:cubicBezTo>
                    <a:pt x="7" y="92"/>
                    <a:pt x="7" y="92"/>
                    <a:pt x="7" y="92"/>
                  </a:cubicBezTo>
                  <a:cubicBezTo>
                    <a:pt x="3" y="92"/>
                    <a:pt x="0" y="95"/>
                    <a:pt x="0" y="99"/>
                  </a:cubicBezTo>
                  <a:cubicBezTo>
                    <a:pt x="0" y="102"/>
                    <a:pt x="3" y="105"/>
                    <a:pt x="7" y="105"/>
                  </a:cubicBezTo>
                  <a:cubicBezTo>
                    <a:pt x="7" y="113"/>
                    <a:pt x="7" y="113"/>
                    <a:pt x="7" y="113"/>
                  </a:cubicBezTo>
                  <a:cubicBezTo>
                    <a:pt x="57" y="141"/>
                    <a:pt x="57" y="141"/>
                    <a:pt x="57" y="141"/>
                  </a:cubicBezTo>
                  <a:cubicBezTo>
                    <a:pt x="61" y="141"/>
                    <a:pt x="61" y="141"/>
                    <a:pt x="61" y="141"/>
                  </a:cubicBezTo>
                  <a:cubicBezTo>
                    <a:pt x="64" y="146"/>
                    <a:pt x="72" y="150"/>
                    <a:pt x="82" y="150"/>
                  </a:cubicBezTo>
                  <a:cubicBezTo>
                    <a:pt x="91" y="150"/>
                    <a:pt x="99" y="146"/>
                    <a:pt x="102" y="141"/>
                  </a:cubicBezTo>
                  <a:cubicBezTo>
                    <a:pt x="106" y="141"/>
                    <a:pt x="106" y="141"/>
                    <a:pt x="106" y="141"/>
                  </a:cubicBezTo>
                  <a:cubicBezTo>
                    <a:pt x="157" y="113"/>
                    <a:pt x="157" y="113"/>
                    <a:pt x="157" y="113"/>
                  </a:cubicBezTo>
                  <a:cubicBezTo>
                    <a:pt x="157" y="113"/>
                    <a:pt x="157" y="113"/>
                    <a:pt x="157" y="113"/>
                  </a:cubicBezTo>
                  <a:cubicBezTo>
                    <a:pt x="157" y="105"/>
                    <a:pt x="157" y="105"/>
                    <a:pt x="157" y="105"/>
                  </a:cubicBezTo>
                  <a:cubicBezTo>
                    <a:pt x="160" y="105"/>
                    <a:pt x="163" y="102"/>
                    <a:pt x="163" y="99"/>
                  </a:cubicBezTo>
                  <a:cubicBezTo>
                    <a:pt x="163" y="95"/>
                    <a:pt x="160" y="92"/>
                    <a:pt x="157" y="92"/>
                  </a:cubicBezTo>
                  <a:cubicBezTo>
                    <a:pt x="157" y="82"/>
                    <a:pt x="157" y="82"/>
                    <a:pt x="157" y="82"/>
                  </a:cubicBezTo>
                  <a:cubicBezTo>
                    <a:pt x="160" y="82"/>
                    <a:pt x="163" y="79"/>
                    <a:pt x="163" y="76"/>
                  </a:cubicBezTo>
                  <a:cubicBezTo>
                    <a:pt x="163" y="72"/>
                    <a:pt x="160" y="69"/>
                    <a:pt x="157" y="69"/>
                  </a:cubicBezTo>
                  <a:cubicBezTo>
                    <a:pt x="157" y="59"/>
                    <a:pt x="157" y="59"/>
                    <a:pt x="157" y="59"/>
                  </a:cubicBezTo>
                  <a:cubicBezTo>
                    <a:pt x="160" y="59"/>
                    <a:pt x="163" y="56"/>
                    <a:pt x="163" y="53"/>
                  </a:cubicBezTo>
                  <a:cubicBezTo>
                    <a:pt x="163" y="49"/>
                    <a:pt x="160" y="46"/>
                    <a:pt x="157" y="46"/>
                  </a:cubicBezTo>
                  <a:cubicBezTo>
                    <a:pt x="157" y="39"/>
                    <a:pt x="157" y="39"/>
                    <a:pt x="157" y="39"/>
                  </a:cubicBezTo>
                  <a:lnTo>
                    <a:pt x="163" y="31"/>
                  </a:lnTo>
                  <a:close/>
                </a:path>
              </a:pathLst>
            </a:custGeom>
            <a:solidFill>
              <a:srgbClr val="A5A5A5"/>
            </a:solidFill>
            <a:ln>
              <a:noFill/>
            </a:ln>
          </p:spPr>
          <p:txBody>
            <a:bodyPr spcFirstLastPara="1" wrap="square" lIns="48200" tIns="24100" rIns="48200" bIns="2410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106" name="Google Shape;106;p22"/>
            <p:cNvSpPr/>
            <p:nvPr/>
          </p:nvSpPr>
          <p:spPr>
            <a:xfrm>
              <a:off x="1836738" y="2763839"/>
              <a:ext cx="1249362" cy="420687"/>
            </a:xfrm>
            <a:custGeom>
              <a:avLst/>
              <a:gdLst/>
              <a:ahLst/>
              <a:cxnLst/>
              <a:rect l="l" t="t" r="r" b="b"/>
              <a:pathLst>
                <a:path w="365" h="123" extrusionOk="0">
                  <a:moveTo>
                    <a:pt x="0" y="123"/>
                  </a:moveTo>
                  <a:cubicBezTo>
                    <a:pt x="365" y="123"/>
                    <a:pt x="365" y="123"/>
                    <a:pt x="365" y="123"/>
                  </a:cubicBezTo>
                  <a:cubicBezTo>
                    <a:pt x="341" y="60"/>
                    <a:pt x="282" y="0"/>
                    <a:pt x="183" y="0"/>
                  </a:cubicBezTo>
                  <a:cubicBezTo>
                    <a:pt x="83" y="0"/>
                    <a:pt x="24" y="60"/>
                    <a:pt x="0" y="123"/>
                  </a:cubicBezTo>
                  <a:close/>
                </a:path>
              </a:pathLst>
            </a:custGeom>
            <a:solidFill>
              <a:srgbClr val="937963"/>
            </a:solid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107" name="Google Shape;107;p22"/>
            <p:cNvSpPr/>
            <p:nvPr/>
          </p:nvSpPr>
          <p:spPr>
            <a:xfrm>
              <a:off x="1793876" y="3184526"/>
              <a:ext cx="1336675" cy="422275"/>
            </a:xfrm>
            <a:custGeom>
              <a:avLst/>
              <a:gdLst/>
              <a:ahLst/>
              <a:cxnLst/>
              <a:rect l="l" t="t" r="r" b="b"/>
              <a:pathLst>
                <a:path w="390" h="124" extrusionOk="0">
                  <a:moveTo>
                    <a:pt x="0" y="67"/>
                  </a:moveTo>
                  <a:cubicBezTo>
                    <a:pt x="0" y="87"/>
                    <a:pt x="4" y="105"/>
                    <a:pt x="10" y="124"/>
                  </a:cubicBezTo>
                  <a:cubicBezTo>
                    <a:pt x="380" y="124"/>
                    <a:pt x="380" y="124"/>
                    <a:pt x="380" y="124"/>
                  </a:cubicBezTo>
                  <a:cubicBezTo>
                    <a:pt x="386" y="105"/>
                    <a:pt x="390" y="87"/>
                    <a:pt x="390" y="67"/>
                  </a:cubicBezTo>
                  <a:cubicBezTo>
                    <a:pt x="390" y="46"/>
                    <a:pt x="385" y="23"/>
                    <a:pt x="377" y="0"/>
                  </a:cubicBezTo>
                  <a:cubicBezTo>
                    <a:pt x="12" y="0"/>
                    <a:pt x="12" y="0"/>
                    <a:pt x="12" y="0"/>
                  </a:cubicBezTo>
                  <a:cubicBezTo>
                    <a:pt x="4" y="23"/>
                    <a:pt x="0" y="46"/>
                    <a:pt x="0" y="67"/>
                  </a:cubicBezTo>
                  <a:close/>
                </a:path>
              </a:pathLst>
            </a:custGeom>
            <a:solidFill>
              <a:srgbClr val="00BBD6"/>
            </a:solid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r>
                <a:rPr lang="vi" sz="900" b="0" i="0" u="none" strike="noStrike" cap="none">
                  <a:solidFill>
                    <a:srgbClr val="000000"/>
                  </a:solidFill>
                  <a:latin typeface="Arial"/>
                  <a:ea typeface="Arial"/>
                  <a:cs typeface="Arial"/>
                  <a:sym typeface="Arial"/>
                </a:rPr>
                <a:t>5 years</a:t>
              </a:r>
              <a:endParaRPr sz="900" b="0" i="0" u="none" strike="noStrike" cap="none">
                <a:solidFill>
                  <a:srgbClr val="000000"/>
                </a:solidFill>
                <a:latin typeface="Arial"/>
                <a:ea typeface="Arial"/>
                <a:cs typeface="Arial"/>
                <a:sym typeface="Arial"/>
              </a:endParaRPr>
            </a:p>
          </p:txBody>
        </p:sp>
        <p:sp>
          <p:nvSpPr>
            <p:cNvPr id="108" name="Google Shape;108;p22"/>
            <p:cNvSpPr/>
            <p:nvPr/>
          </p:nvSpPr>
          <p:spPr>
            <a:xfrm>
              <a:off x="1828801" y="3606800"/>
              <a:ext cx="1266825" cy="420688"/>
            </a:xfrm>
            <a:custGeom>
              <a:avLst/>
              <a:gdLst/>
              <a:ahLst/>
              <a:cxnLst/>
              <a:rect l="l" t="t" r="r" b="b"/>
              <a:pathLst>
                <a:path w="370" h="123" extrusionOk="0">
                  <a:moveTo>
                    <a:pt x="65" y="123"/>
                  </a:moveTo>
                  <a:cubicBezTo>
                    <a:pt x="304" y="123"/>
                    <a:pt x="304" y="123"/>
                    <a:pt x="304" y="123"/>
                  </a:cubicBezTo>
                  <a:cubicBezTo>
                    <a:pt x="324" y="87"/>
                    <a:pt x="354" y="45"/>
                    <a:pt x="370" y="0"/>
                  </a:cubicBezTo>
                  <a:cubicBezTo>
                    <a:pt x="0" y="0"/>
                    <a:pt x="0" y="0"/>
                    <a:pt x="0" y="0"/>
                  </a:cubicBezTo>
                  <a:cubicBezTo>
                    <a:pt x="15" y="45"/>
                    <a:pt x="45" y="87"/>
                    <a:pt x="65" y="123"/>
                  </a:cubicBezTo>
                  <a:close/>
                </a:path>
              </a:pathLst>
            </a:custGeom>
            <a:solidFill>
              <a:srgbClr val="FFC000"/>
            </a:solidFill>
            <a:ln>
              <a:noFill/>
            </a:ln>
          </p:spPr>
          <p:txBody>
            <a:bodyPr spcFirstLastPara="1" wrap="square" lIns="48200" tIns="24100" rIns="48200" bIns="2410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109" name="Google Shape;109;p22"/>
            <p:cNvSpPr/>
            <p:nvPr/>
          </p:nvSpPr>
          <p:spPr>
            <a:xfrm>
              <a:off x="2052638" y="4027489"/>
              <a:ext cx="817562" cy="420687"/>
            </a:xfrm>
            <a:custGeom>
              <a:avLst/>
              <a:gdLst/>
              <a:ahLst/>
              <a:cxnLst/>
              <a:rect l="l" t="t" r="r" b="b"/>
              <a:pathLst>
                <a:path w="239" h="123" extrusionOk="0">
                  <a:moveTo>
                    <a:pt x="221" y="52"/>
                  </a:moveTo>
                  <a:cubicBezTo>
                    <a:pt x="221" y="37"/>
                    <a:pt x="228" y="19"/>
                    <a:pt x="239" y="0"/>
                  </a:cubicBezTo>
                  <a:cubicBezTo>
                    <a:pt x="0" y="0"/>
                    <a:pt x="0" y="0"/>
                    <a:pt x="0" y="0"/>
                  </a:cubicBezTo>
                  <a:cubicBezTo>
                    <a:pt x="11" y="19"/>
                    <a:pt x="19" y="37"/>
                    <a:pt x="19" y="52"/>
                  </a:cubicBezTo>
                  <a:cubicBezTo>
                    <a:pt x="19" y="105"/>
                    <a:pt x="37" y="123"/>
                    <a:pt x="51" y="123"/>
                  </a:cubicBezTo>
                  <a:cubicBezTo>
                    <a:pt x="65" y="123"/>
                    <a:pt x="120" y="123"/>
                    <a:pt x="120" y="123"/>
                  </a:cubicBezTo>
                  <a:cubicBezTo>
                    <a:pt x="120" y="123"/>
                    <a:pt x="174" y="123"/>
                    <a:pt x="188" y="123"/>
                  </a:cubicBezTo>
                  <a:cubicBezTo>
                    <a:pt x="202" y="123"/>
                    <a:pt x="221" y="105"/>
                    <a:pt x="221" y="52"/>
                  </a:cubicBezTo>
                  <a:close/>
                </a:path>
              </a:pathLst>
            </a:custGeom>
            <a:solidFill>
              <a:srgbClr val="F23B48"/>
            </a:solidFill>
            <a:ln>
              <a:noFill/>
            </a:ln>
          </p:spPr>
          <p:txBody>
            <a:bodyPr spcFirstLastPara="1" wrap="square" lIns="48200" tIns="24100" rIns="48200" bIns="2410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110" name="Google Shape;110;p22"/>
            <p:cNvSpPr/>
            <p:nvPr/>
          </p:nvSpPr>
          <p:spPr>
            <a:xfrm>
              <a:off x="4360864" y="1984375"/>
              <a:ext cx="388800" cy="388800"/>
            </a:xfrm>
            <a:prstGeom prst="ellipse">
              <a:avLst/>
            </a:prstGeom>
            <a:solidFill>
              <a:srgbClr val="937963"/>
            </a:solidFill>
            <a:ln>
              <a:noFill/>
            </a:ln>
          </p:spPr>
          <p:txBody>
            <a:bodyPr spcFirstLastPara="1" wrap="square" lIns="48200" tIns="24100" rIns="48200" bIns="24100" anchor="ctr" anchorCtr="0">
              <a:noAutofit/>
            </a:bodyPr>
            <a:lstStyle/>
            <a:p>
              <a:pPr marL="0" marR="0" lvl="0" indent="0" algn="ctr" rtl="0">
                <a:lnSpc>
                  <a:spcPct val="100000"/>
                </a:lnSpc>
                <a:spcBef>
                  <a:spcPts val="0"/>
                </a:spcBef>
                <a:spcAft>
                  <a:spcPts val="0"/>
                </a:spcAft>
                <a:buNone/>
              </a:pPr>
              <a:endParaRPr sz="900" b="0" i="0" u="none" strike="noStrike" cap="none">
                <a:solidFill>
                  <a:srgbClr val="FFFFFF"/>
                </a:solidFill>
                <a:latin typeface="Arial"/>
                <a:ea typeface="Arial"/>
                <a:cs typeface="Arial"/>
                <a:sym typeface="Arial"/>
              </a:endParaRPr>
            </a:p>
          </p:txBody>
        </p:sp>
        <p:sp>
          <p:nvSpPr>
            <p:cNvPr id="111" name="Google Shape;111;p22"/>
            <p:cNvSpPr txBox="1"/>
            <p:nvPr/>
          </p:nvSpPr>
          <p:spPr>
            <a:xfrm>
              <a:off x="4860925" y="2028825"/>
              <a:ext cx="5683200" cy="387300"/>
            </a:xfrm>
            <a:prstGeom prst="rect">
              <a:avLst/>
            </a:prstGeom>
            <a:noFill/>
            <a:ln>
              <a:noFill/>
            </a:ln>
          </p:spPr>
          <p:txBody>
            <a:bodyPr spcFirstLastPara="1" wrap="square" lIns="0" tIns="0" rIns="0" bIns="0" anchor="t" anchorCtr="0">
              <a:noAutofit/>
            </a:bodyPr>
            <a:lstStyle/>
            <a:p>
              <a:pPr marL="0" marR="0" lvl="0" indent="0" algn="just" rtl="0">
                <a:lnSpc>
                  <a:spcPct val="90000"/>
                </a:lnSpc>
                <a:spcBef>
                  <a:spcPts val="0"/>
                </a:spcBef>
                <a:spcAft>
                  <a:spcPts val="0"/>
                </a:spcAft>
                <a:buNone/>
              </a:pPr>
              <a:r>
                <a:rPr lang="vi" sz="900" b="0" i="0" u="none" strike="noStrike" cap="none">
                  <a:solidFill>
                    <a:srgbClr val="937963"/>
                  </a:solidFill>
                  <a:latin typeface="Lato"/>
                  <a:ea typeface="Lato"/>
                  <a:cs typeface="Lato"/>
                  <a:sym typeface="Lato"/>
                </a:rPr>
                <a:t>200 researches at UTT level</a:t>
              </a:r>
              <a:endParaRPr sz="1100"/>
            </a:p>
          </p:txBody>
        </p:sp>
        <p:sp>
          <p:nvSpPr>
            <p:cNvPr id="112" name="Google Shape;112;p22"/>
            <p:cNvSpPr/>
            <p:nvPr/>
          </p:nvSpPr>
          <p:spPr>
            <a:xfrm>
              <a:off x="4360864" y="2811464"/>
              <a:ext cx="388800" cy="388800"/>
            </a:xfrm>
            <a:prstGeom prst="ellipse">
              <a:avLst/>
            </a:prstGeom>
            <a:solidFill>
              <a:srgbClr val="009900"/>
            </a:solidFill>
            <a:ln>
              <a:noFill/>
            </a:ln>
          </p:spPr>
          <p:txBody>
            <a:bodyPr spcFirstLastPara="1" wrap="square" lIns="48200" tIns="24100" rIns="48200" bIns="24100" anchor="ctr" anchorCtr="0">
              <a:noAutofit/>
            </a:bodyPr>
            <a:lstStyle/>
            <a:p>
              <a:pPr marL="0" marR="0" lvl="0" indent="0" algn="ctr" rtl="0">
                <a:lnSpc>
                  <a:spcPct val="100000"/>
                </a:lnSpc>
                <a:spcBef>
                  <a:spcPts val="0"/>
                </a:spcBef>
                <a:spcAft>
                  <a:spcPts val="0"/>
                </a:spcAft>
                <a:buNone/>
              </a:pPr>
              <a:endParaRPr sz="900" b="0" i="0" u="none" strike="noStrike" cap="none">
                <a:solidFill>
                  <a:srgbClr val="FFFFFF"/>
                </a:solidFill>
                <a:latin typeface="Arial"/>
                <a:ea typeface="Arial"/>
                <a:cs typeface="Arial"/>
                <a:sym typeface="Arial"/>
              </a:endParaRPr>
            </a:p>
          </p:txBody>
        </p:sp>
        <p:sp>
          <p:nvSpPr>
            <p:cNvPr id="113" name="Google Shape;113;p22"/>
            <p:cNvSpPr txBox="1"/>
            <p:nvPr/>
          </p:nvSpPr>
          <p:spPr>
            <a:xfrm>
              <a:off x="4870451" y="2886076"/>
              <a:ext cx="5673600" cy="162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vi" sz="900" b="0" i="0" u="none" strike="noStrike" cap="none">
                  <a:solidFill>
                    <a:srgbClr val="009900"/>
                  </a:solidFill>
                  <a:latin typeface="Lato"/>
                  <a:ea typeface="Lato"/>
                  <a:cs typeface="Lato"/>
                  <a:sym typeface="Lato"/>
                </a:rPr>
                <a:t>29 researches at MOT level</a:t>
              </a:r>
              <a:endParaRPr sz="1100"/>
            </a:p>
          </p:txBody>
        </p:sp>
        <p:grpSp>
          <p:nvGrpSpPr>
            <p:cNvPr id="114" name="Google Shape;114;p22"/>
            <p:cNvGrpSpPr/>
            <p:nvPr/>
          </p:nvGrpSpPr>
          <p:grpSpPr>
            <a:xfrm>
              <a:off x="4360771" y="4573403"/>
              <a:ext cx="6191129" cy="387338"/>
              <a:chOff x="3900550" y="5929442"/>
              <a:chExt cx="8804222" cy="552000"/>
            </a:xfrm>
          </p:grpSpPr>
          <p:sp>
            <p:nvSpPr>
              <p:cNvPr id="115" name="Google Shape;115;p22"/>
              <p:cNvSpPr/>
              <p:nvPr/>
            </p:nvSpPr>
            <p:spPr>
              <a:xfrm>
                <a:off x="3900550" y="5929442"/>
                <a:ext cx="553200" cy="552000"/>
              </a:xfrm>
              <a:prstGeom prst="ellipse">
                <a:avLst/>
              </a:prstGeom>
              <a:solidFill>
                <a:srgbClr val="D2A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900" b="0" i="0" u="none" strike="noStrike" cap="none">
                  <a:solidFill>
                    <a:srgbClr val="FFFFFF"/>
                  </a:solidFill>
                  <a:latin typeface="Arial"/>
                  <a:ea typeface="Arial"/>
                  <a:cs typeface="Arial"/>
                  <a:sym typeface="Arial"/>
                </a:endParaRPr>
              </a:p>
            </p:txBody>
          </p:sp>
          <p:sp>
            <p:nvSpPr>
              <p:cNvPr id="116" name="Google Shape;116;p22"/>
              <p:cNvSpPr txBox="1"/>
              <p:nvPr/>
            </p:nvSpPr>
            <p:spPr>
              <a:xfrm>
                <a:off x="4611372" y="6085495"/>
                <a:ext cx="8093400" cy="276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vi" sz="900" b="0" i="0" u="none" strike="noStrike" cap="none">
                    <a:solidFill>
                      <a:srgbClr val="D2A000"/>
                    </a:solidFill>
                    <a:latin typeface="Lato"/>
                    <a:ea typeface="Lato"/>
                    <a:cs typeface="Lato"/>
                    <a:sym typeface="Lato"/>
                  </a:rPr>
                  <a:t>6 new Vietnam National Standards, Renovation of 15 Sector standards to National standards</a:t>
                </a:r>
                <a:endParaRPr sz="1100"/>
              </a:p>
              <a:p>
                <a:pPr marL="0" marR="0" lvl="0" indent="0" algn="l" rtl="0">
                  <a:lnSpc>
                    <a:spcPct val="90000"/>
                  </a:lnSpc>
                  <a:spcBef>
                    <a:spcPts val="600"/>
                  </a:spcBef>
                  <a:spcAft>
                    <a:spcPts val="0"/>
                  </a:spcAft>
                  <a:buNone/>
                </a:pPr>
                <a:endParaRPr sz="900" b="0" i="0" u="none" strike="noStrike" cap="none">
                  <a:solidFill>
                    <a:srgbClr val="D2A000"/>
                  </a:solidFill>
                  <a:latin typeface="Lato"/>
                  <a:ea typeface="Lato"/>
                  <a:cs typeface="Lato"/>
                  <a:sym typeface="Lato"/>
                </a:endParaRPr>
              </a:p>
            </p:txBody>
          </p:sp>
        </p:grpSp>
        <p:grpSp>
          <p:nvGrpSpPr>
            <p:cNvPr id="117" name="Google Shape;117;p22"/>
            <p:cNvGrpSpPr/>
            <p:nvPr/>
          </p:nvGrpSpPr>
          <p:grpSpPr>
            <a:xfrm>
              <a:off x="4361122" y="5343440"/>
              <a:ext cx="5240675" cy="523899"/>
              <a:chOff x="6217888" y="2808840"/>
              <a:chExt cx="7452610" cy="745445"/>
            </a:xfrm>
          </p:grpSpPr>
          <p:sp>
            <p:nvSpPr>
              <p:cNvPr id="118" name="Google Shape;118;p22"/>
              <p:cNvSpPr/>
              <p:nvPr/>
            </p:nvSpPr>
            <p:spPr>
              <a:xfrm>
                <a:off x="6217888" y="2808840"/>
                <a:ext cx="550800" cy="551100"/>
              </a:xfrm>
              <a:prstGeom prst="ellipse">
                <a:avLst/>
              </a:prstGeom>
              <a:solidFill>
                <a:srgbClr val="F23B4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900" b="0" i="0" u="none" strike="noStrike" cap="none">
                  <a:solidFill>
                    <a:srgbClr val="FFFFFF"/>
                  </a:solidFill>
                  <a:latin typeface="Arial"/>
                  <a:ea typeface="Arial"/>
                  <a:cs typeface="Arial"/>
                  <a:sym typeface="Arial"/>
                </a:endParaRPr>
              </a:p>
            </p:txBody>
          </p:sp>
          <p:sp>
            <p:nvSpPr>
              <p:cNvPr id="119" name="Google Shape;119;p22"/>
              <p:cNvSpPr txBox="1"/>
              <p:nvPr/>
            </p:nvSpPr>
            <p:spPr>
              <a:xfrm>
                <a:off x="6942998" y="2928785"/>
                <a:ext cx="6727500" cy="62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vi" sz="900" b="0" i="0" u="none" strike="noStrike" cap="none">
                    <a:solidFill>
                      <a:srgbClr val="F23B48"/>
                    </a:solidFill>
                    <a:latin typeface="Lato"/>
                    <a:ea typeface="Lato"/>
                    <a:cs typeface="Lato"/>
                    <a:sym typeface="Lato"/>
                  </a:rPr>
                  <a:t>06 researches at National level</a:t>
                </a:r>
                <a:endParaRPr sz="900" b="0" i="0" u="none" strike="noStrike" cap="none">
                  <a:solidFill>
                    <a:srgbClr val="F23B48"/>
                  </a:solidFill>
                  <a:latin typeface="Lato"/>
                  <a:ea typeface="Lato"/>
                  <a:cs typeface="Lato"/>
                  <a:sym typeface="Lato"/>
                </a:endParaRPr>
              </a:p>
            </p:txBody>
          </p:sp>
        </p:grpSp>
        <p:cxnSp>
          <p:nvCxnSpPr>
            <p:cNvPr id="120" name="Google Shape;120;p22"/>
            <p:cNvCxnSpPr/>
            <p:nvPr/>
          </p:nvCxnSpPr>
          <p:spPr>
            <a:xfrm>
              <a:off x="3130551" y="4403725"/>
              <a:ext cx="1057800" cy="363600"/>
            </a:xfrm>
            <a:prstGeom prst="bentConnector3">
              <a:avLst>
                <a:gd name="adj1" fmla="val 50000"/>
              </a:avLst>
            </a:prstGeom>
            <a:noFill/>
            <a:ln w="12700" cap="flat" cmpd="sng">
              <a:solidFill>
                <a:srgbClr val="BFBFBF"/>
              </a:solidFill>
              <a:prstDash val="solid"/>
              <a:round/>
              <a:headEnd type="none" w="sm" len="sm"/>
              <a:tailEnd type="triangle" w="med" len="med"/>
            </a:ln>
          </p:spPr>
        </p:cxnSp>
        <p:cxnSp>
          <p:nvCxnSpPr>
            <p:cNvPr id="121" name="Google Shape;121;p22"/>
            <p:cNvCxnSpPr/>
            <p:nvPr/>
          </p:nvCxnSpPr>
          <p:spPr>
            <a:xfrm>
              <a:off x="3163889" y="3908425"/>
              <a:ext cx="1012800" cy="0"/>
            </a:xfrm>
            <a:prstGeom prst="straightConnector1">
              <a:avLst/>
            </a:prstGeom>
            <a:noFill/>
            <a:ln w="12700" cap="flat" cmpd="sng">
              <a:solidFill>
                <a:srgbClr val="BFBFBF"/>
              </a:solidFill>
              <a:prstDash val="solid"/>
              <a:round/>
              <a:headEnd type="none" w="sm" len="sm"/>
              <a:tailEnd type="triangle" w="med" len="med"/>
            </a:ln>
          </p:spPr>
        </p:cxnSp>
        <p:grpSp>
          <p:nvGrpSpPr>
            <p:cNvPr id="122" name="Google Shape;122;p22"/>
            <p:cNvGrpSpPr/>
            <p:nvPr/>
          </p:nvGrpSpPr>
          <p:grpSpPr>
            <a:xfrm>
              <a:off x="4367264" y="3722657"/>
              <a:ext cx="6167528" cy="388939"/>
              <a:chOff x="3910112" y="5188904"/>
              <a:chExt cx="8770660" cy="552000"/>
            </a:xfrm>
          </p:grpSpPr>
          <p:sp>
            <p:nvSpPr>
              <p:cNvPr id="123" name="Google Shape;123;p22"/>
              <p:cNvSpPr/>
              <p:nvPr/>
            </p:nvSpPr>
            <p:spPr>
              <a:xfrm>
                <a:off x="3910112" y="5188904"/>
                <a:ext cx="553200" cy="552000"/>
              </a:xfrm>
              <a:prstGeom prst="ellipse">
                <a:avLst/>
              </a:prstGeom>
              <a:solidFill>
                <a:srgbClr val="002F8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900" b="0" i="0" u="none" strike="noStrike" cap="none">
                  <a:solidFill>
                    <a:srgbClr val="002F8E"/>
                  </a:solidFill>
                  <a:latin typeface="Arial"/>
                  <a:ea typeface="Arial"/>
                  <a:cs typeface="Arial"/>
                  <a:sym typeface="Arial"/>
                </a:endParaRPr>
              </a:p>
            </p:txBody>
          </p:sp>
          <p:sp>
            <p:nvSpPr>
              <p:cNvPr id="124" name="Google Shape;124;p22"/>
              <p:cNvSpPr txBox="1"/>
              <p:nvPr/>
            </p:nvSpPr>
            <p:spPr>
              <a:xfrm>
                <a:off x="4611372" y="5309167"/>
                <a:ext cx="8069400" cy="2301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vi" sz="900" b="0" i="0" u="none" strike="noStrike" cap="none" dirty="0">
                    <a:solidFill>
                      <a:srgbClr val="002F8E"/>
                    </a:solidFill>
                    <a:latin typeface="Lato"/>
                    <a:ea typeface="Lato"/>
                    <a:cs typeface="Lato"/>
                    <a:sym typeface="Lato"/>
                  </a:rPr>
                  <a:t>15 projects of environmental topics</a:t>
                </a:r>
                <a:endParaRPr sz="1100" dirty="0"/>
              </a:p>
            </p:txBody>
          </p:sp>
        </p:grpSp>
        <p:cxnSp>
          <p:nvCxnSpPr>
            <p:cNvPr id="125" name="Google Shape;125;p22"/>
            <p:cNvCxnSpPr/>
            <p:nvPr/>
          </p:nvCxnSpPr>
          <p:spPr>
            <a:xfrm>
              <a:off x="3146426" y="4795839"/>
              <a:ext cx="1070100" cy="725700"/>
            </a:xfrm>
            <a:prstGeom prst="bentConnector3">
              <a:avLst>
                <a:gd name="adj1" fmla="val 50000"/>
              </a:avLst>
            </a:prstGeom>
            <a:noFill/>
            <a:ln w="12700" cap="flat" cmpd="sng">
              <a:solidFill>
                <a:srgbClr val="BFBFBF"/>
              </a:solidFill>
              <a:prstDash val="solid"/>
              <a:round/>
              <a:headEnd type="none" w="sm" len="sm"/>
              <a:tailEnd type="triangle" w="med" len="med"/>
            </a:ln>
          </p:spPr>
        </p:cxnSp>
        <p:cxnSp>
          <p:nvCxnSpPr>
            <p:cNvPr id="126" name="Google Shape;126;p22"/>
            <p:cNvCxnSpPr/>
            <p:nvPr/>
          </p:nvCxnSpPr>
          <p:spPr>
            <a:xfrm rot="10800000" flipH="1">
              <a:off x="3163889" y="3048263"/>
              <a:ext cx="1011900" cy="347400"/>
            </a:xfrm>
            <a:prstGeom prst="bentConnector3">
              <a:avLst>
                <a:gd name="adj1" fmla="val 50000"/>
              </a:avLst>
            </a:prstGeom>
            <a:noFill/>
            <a:ln w="12700" cap="flat" cmpd="sng">
              <a:solidFill>
                <a:srgbClr val="BFBFBF"/>
              </a:solidFill>
              <a:prstDash val="solid"/>
              <a:round/>
              <a:headEnd type="none" w="sm" len="sm"/>
              <a:tailEnd type="triangle" w="med" len="med"/>
            </a:ln>
          </p:spPr>
        </p:cxnSp>
        <p:sp>
          <p:nvSpPr>
            <p:cNvPr id="127" name="Google Shape;127;p22"/>
            <p:cNvSpPr/>
            <p:nvPr/>
          </p:nvSpPr>
          <p:spPr>
            <a:xfrm>
              <a:off x="4360863" y="6080125"/>
              <a:ext cx="387300" cy="387300"/>
            </a:xfrm>
            <a:prstGeom prst="ellipse">
              <a:avLst/>
            </a:prstGeom>
            <a:solidFill>
              <a:srgbClr val="42602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900" b="0" i="0" u="none" strike="noStrike" cap="none">
                <a:solidFill>
                  <a:srgbClr val="FFFFFF"/>
                </a:solidFill>
                <a:latin typeface="Arial"/>
                <a:ea typeface="Arial"/>
                <a:cs typeface="Arial"/>
                <a:sym typeface="Arial"/>
              </a:endParaRPr>
            </a:p>
          </p:txBody>
        </p:sp>
        <p:sp>
          <p:nvSpPr>
            <p:cNvPr id="128" name="Google Shape;128;p22"/>
            <p:cNvSpPr txBox="1"/>
            <p:nvPr/>
          </p:nvSpPr>
          <p:spPr>
            <a:xfrm>
              <a:off x="4870730" y="6164426"/>
              <a:ext cx="4730400" cy="439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vi" sz="900" b="0" i="0" u="none" strike="noStrike" cap="none">
                  <a:solidFill>
                    <a:srgbClr val="3B5425"/>
                  </a:solidFill>
                  <a:latin typeface="Lato"/>
                  <a:ea typeface="Lato"/>
                  <a:cs typeface="Lato"/>
                  <a:sym typeface="Lato"/>
                </a:rPr>
                <a:t>09 International projects</a:t>
              </a:r>
              <a:endParaRPr sz="900" b="0" i="0" u="none" strike="noStrike" cap="none">
                <a:solidFill>
                  <a:srgbClr val="3B5425"/>
                </a:solidFill>
                <a:latin typeface="Lato"/>
                <a:ea typeface="Lato"/>
                <a:cs typeface="Lato"/>
                <a:sym typeface="Lato"/>
              </a:endParaRPr>
            </a:p>
          </p:txBody>
        </p:sp>
        <p:cxnSp>
          <p:nvCxnSpPr>
            <p:cNvPr id="129" name="Google Shape;129;p22"/>
            <p:cNvCxnSpPr/>
            <p:nvPr/>
          </p:nvCxnSpPr>
          <p:spPr>
            <a:xfrm>
              <a:off x="3136901" y="5922962"/>
              <a:ext cx="1057800" cy="363600"/>
            </a:xfrm>
            <a:prstGeom prst="bentConnector3">
              <a:avLst>
                <a:gd name="adj1" fmla="val 50000"/>
              </a:avLst>
            </a:prstGeom>
            <a:noFill/>
            <a:ln w="12700" cap="flat" cmpd="sng">
              <a:solidFill>
                <a:srgbClr val="BFBFBF"/>
              </a:solidFill>
              <a:prstDash val="solid"/>
              <a:round/>
              <a:headEnd type="none" w="sm" len="sm"/>
              <a:tailEnd type="triangle" w="med" len="med"/>
            </a:ln>
          </p:spPr>
        </p:cxnSp>
        <p:cxnSp>
          <p:nvCxnSpPr>
            <p:cNvPr id="130" name="Google Shape;130;p22"/>
            <p:cNvCxnSpPr/>
            <p:nvPr/>
          </p:nvCxnSpPr>
          <p:spPr>
            <a:xfrm rot="10800000" flipH="1">
              <a:off x="3163889" y="2177938"/>
              <a:ext cx="1011900" cy="814500"/>
            </a:xfrm>
            <a:prstGeom prst="bentConnector3">
              <a:avLst>
                <a:gd name="adj1" fmla="val 50000"/>
              </a:avLst>
            </a:prstGeom>
            <a:noFill/>
            <a:ln w="12700" cap="flat" cmpd="sng">
              <a:solidFill>
                <a:srgbClr val="BFBFBF"/>
              </a:solidFill>
              <a:prstDash val="solid"/>
              <a:round/>
              <a:headEnd type="none" w="sm" len="sm"/>
              <a:tailEnd type="triangle" w="med" len="med"/>
            </a:ln>
          </p:spPr>
        </p:cxnSp>
      </p:grpSp>
      <p:pic>
        <p:nvPicPr>
          <p:cNvPr id="132" name="Google Shape;132;p22"/>
          <p:cNvPicPr preferRelativeResize="0"/>
          <p:nvPr/>
        </p:nvPicPr>
        <p:blipFill>
          <a:blip r:embed="rId5">
            <a:alphaModFix/>
          </a:blip>
          <a:stretch>
            <a:fillRect/>
          </a:stretch>
        </p:blipFill>
        <p:spPr>
          <a:xfrm>
            <a:off x="8201875" y="176950"/>
            <a:ext cx="766084" cy="491126"/>
          </a:xfrm>
          <a:prstGeom prst="rect">
            <a:avLst/>
          </a:prstGeom>
          <a:noFill/>
          <a:ln>
            <a:noFill/>
          </a:ln>
        </p:spPr>
      </p:pic>
      <p:pic>
        <p:nvPicPr>
          <p:cNvPr id="35" name="Google Shape;144;p23"/>
          <p:cNvPicPr preferRelativeResize="0"/>
          <p:nvPr/>
        </p:nvPicPr>
        <p:blipFill>
          <a:blip r:embed="rId6">
            <a:alphaModFix/>
          </a:blip>
          <a:stretch>
            <a:fillRect/>
          </a:stretch>
        </p:blipFill>
        <p:spPr>
          <a:xfrm>
            <a:off x="7340074" y="157807"/>
            <a:ext cx="775997" cy="531452"/>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body" idx="2"/>
          </p:nvPr>
        </p:nvSpPr>
        <p:spPr>
          <a:xfrm>
            <a:off x="413550" y="4705600"/>
            <a:ext cx="78663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600"/>
              <a:buNone/>
            </a:pPr>
            <a:r>
              <a:rPr lang="vi" sz="700">
                <a:solidFill>
                  <a:srgbClr val="000000"/>
                </a:solidFill>
              </a:rPr>
              <a:t>Sources: Hanoi Police and Vietnam Register, 2019</a:t>
            </a:r>
            <a:endParaRPr sz="700">
              <a:solidFill>
                <a:srgbClr val="000000"/>
              </a:solidFill>
            </a:endParaRPr>
          </a:p>
        </p:txBody>
      </p:sp>
      <p:sp>
        <p:nvSpPr>
          <p:cNvPr id="140" name="Google Shape;140;p23"/>
          <p:cNvSpPr txBox="1"/>
          <p:nvPr/>
        </p:nvSpPr>
        <p:spPr>
          <a:xfrm>
            <a:off x="289175" y="1103575"/>
            <a:ext cx="4205700" cy="929400"/>
          </a:xfrm>
          <a:prstGeom prst="rect">
            <a:avLst/>
          </a:prstGeom>
          <a:noFill/>
          <a:ln>
            <a:noFill/>
          </a:ln>
        </p:spPr>
        <p:txBody>
          <a:bodyPr spcFirstLastPara="1" wrap="square" lIns="0" tIns="0" rIns="0" bIns="0" anchor="t" anchorCtr="0">
            <a:noAutofit/>
          </a:bodyPr>
          <a:lstStyle/>
          <a:p>
            <a:pPr marL="215900" marR="0" lvl="0" indent="-228600" algn="l" rtl="0">
              <a:lnSpc>
                <a:spcPct val="150000"/>
              </a:lnSpc>
              <a:spcBef>
                <a:spcPts val="0"/>
              </a:spcBef>
              <a:spcAft>
                <a:spcPts val="0"/>
              </a:spcAft>
              <a:buClr>
                <a:srgbClr val="369988"/>
              </a:buClr>
              <a:buSzPts val="1600"/>
              <a:buFont typeface="Times New Roman"/>
              <a:buChar char="•"/>
            </a:pPr>
            <a:r>
              <a:rPr lang="vi" sz="1600" b="1" i="0" u="none" strike="noStrike" cap="none">
                <a:solidFill>
                  <a:srgbClr val="369988"/>
                </a:solidFill>
                <a:latin typeface="Times New Roman"/>
                <a:ea typeface="Times New Roman"/>
                <a:cs typeface="Times New Roman"/>
                <a:sym typeface="Times New Roman"/>
              </a:rPr>
              <a:t>An inadequate public transportation system</a:t>
            </a:r>
            <a:endParaRPr sz="1300">
              <a:solidFill>
                <a:srgbClr val="369988"/>
              </a:solidFill>
              <a:latin typeface="Times New Roman"/>
              <a:ea typeface="Times New Roman"/>
              <a:cs typeface="Times New Roman"/>
              <a:sym typeface="Times New Roman"/>
            </a:endParaRPr>
          </a:p>
          <a:p>
            <a:pPr marL="215900" marR="0" lvl="0" indent="-228600" algn="l" rtl="0">
              <a:lnSpc>
                <a:spcPct val="150000"/>
              </a:lnSpc>
              <a:spcBef>
                <a:spcPts val="0"/>
              </a:spcBef>
              <a:spcAft>
                <a:spcPts val="0"/>
              </a:spcAft>
              <a:buClr>
                <a:srgbClr val="369988"/>
              </a:buClr>
              <a:buSzPts val="1600"/>
              <a:buFont typeface="Times New Roman"/>
              <a:buChar char="•"/>
            </a:pPr>
            <a:r>
              <a:rPr lang="vi" sz="1600" b="1" i="0" u="none" strike="noStrike" cap="none">
                <a:solidFill>
                  <a:srgbClr val="369988"/>
                </a:solidFill>
                <a:latin typeface="Times New Roman"/>
                <a:ea typeface="Times New Roman"/>
                <a:cs typeface="Times New Roman"/>
                <a:sym typeface="Times New Roman"/>
              </a:rPr>
              <a:t>A large and increasing number of fossil-fuel powered vehicles</a:t>
            </a:r>
            <a:endParaRPr sz="1300">
              <a:solidFill>
                <a:srgbClr val="369988"/>
              </a:solidFill>
              <a:latin typeface="Times New Roman"/>
              <a:ea typeface="Times New Roman"/>
              <a:cs typeface="Times New Roman"/>
              <a:sym typeface="Times New Roman"/>
            </a:endParaRPr>
          </a:p>
        </p:txBody>
      </p:sp>
      <p:pic>
        <p:nvPicPr>
          <p:cNvPr id="141" name="Google Shape;141;p23" descr="Kết quả hình ảnh cho vehicles ownership in vietnam"/>
          <p:cNvPicPr preferRelativeResize="0"/>
          <p:nvPr/>
        </p:nvPicPr>
        <p:blipFill rotWithShape="1">
          <a:blip r:embed="rId3">
            <a:alphaModFix/>
          </a:blip>
          <a:srcRect/>
          <a:stretch/>
        </p:blipFill>
        <p:spPr>
          <a:xfrm>
            <a:off x="413538" y="2267250"/>
            <a:ext cx="3553747" cy="2369165"/>
          </a:xfrm>
          <a:prstGeom prst="rect">
            <a:avLst/>
          </a:prstGeom>
          <a:noFill/>
          <a:ln>
            <a:noFill/>
          </a:ln>
        </p:spPr>
      </p:pic>
      <p:sp>
        <p:nvSpPr>
          <p:cNvPr id="142" name="Google Shape;142;p23"/>
          <p:cNvSpPr/>
          <p:nvPr/>
        </p:nvSpPr>
        <p:spPr>
          <a:xfrm>
            <a:off x="4183800" y="3389790"/>
            <a:ext cx="4572000" cy="13158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vi" sz="1600" dirty="0">
                <a:solidFill>
                  <a:srgbClr val="0078DC"/>
                </a:solidFill>
                <a:latin typeface="Bree Serif"/>
                <a:ea typeface="Bree Serif"/>
                <a:cs typeface="Bree Serif"/>
                <a:sym typeface="Bree Serif"/>
              </a:rPr>
              <a:t>THEREFORE:</a:t>
            </a:r>
            <a:endParaRPr sz="1600" dirty="0">
              <a:solidFill>
                <a:srgbClr val="0078DC"/>
              </a:solidFill>
              <a:latin typeface="Bree Serif"/>
              <a:ea typeface="Bree Serif"/>
              <a:cs typeface="Bree Serif"/>
              <a:sym typeface="Bree Serif"/>
            </a:endParaRPr>
          </a:p>
          <a:p>
            <a:pPr marL="711200" marR="0" lvl="0" indent="-260350" algn="l" rtl="0">
              <a:lnSpc>
                <a:spcPct val="150000"/>
              </a:lnSpc>
              <a:spcBef>
                <a:spcPts val="0"/>
              </a:spcBef>
              <a:spcAft>
                <a:spcPts val="0"/>
              </a:spcAft>
              <a:buClr>
                <a:srgbClr val="369988"/>
              </a:buClr>
              <a:buSzPts val="1500"/>
              <a:buFont typeface="Times New Roman"/>
              <a:buChar char="•"/>
            </a:pPr>
            <a:r>
              <a:rPr lang="vi" sz="1500" b="1" i="0" u="none" strike="noStrike" cap="none" dirty="0">
                <a:solidFill>
                  <a:srgbClr val="369988"/>
                </a:solidFill>
                <a:latin typeface="Times New Roman"/>
                <a:ea typeface="Times New Roman"/>
                <a:cs typeface="Times New Roman"/>
                <a:sym typeface="Times New Roman"/>
              </a:rPr>
              <a:t>More air pollution</a:t>
            </a:r>
            <a:endParaRPr sz="1200" dirty="0">
              <a:solidFill>
                <a:srgbClr val="369988"/>
              </a:solidFill>
              <a:latin typeface="Times New Roman"/>
              <a:ea typeface="Times New Roman"/>
              <a:cs typeface="Times New Roman"/>
              <a:sym typeface="Times New Roman"/>
            </a:endParaRPr>
          </a:p>
          <a:p>
            <a:pPr marL="711200" marR="0" lvl="0" indent="-260350" algn="l" rtl="0">
              <a:lnSpc>
                <a:spcPct val="150000"/>
              </a:lnSpc>
              <a:spcBef>
                <a:spcPts val="0"/>
              </a:spcBef>
              <a:spcAft>
                <a:spcPts val="0"/>
              </a:spcAft>
              <a:buClr>
                <a:srgbClr val="369988"/>
              </a:buClr>
              <a:buSzPts val="1500"/>
              <a:buFont typeface="Times New Roman"/>
              <a:buChar char="•"/>
            </a:pPr>
            <a:r>
              <a:rPr lang="vi" sz="1500" b="1" i="0" u="none" strike="noStrike" cap="none" dirty="0">
                <a:solidFill>
                  <a:srgbClr val="369988"/>
                </a:solidFill>
                <a:latin typeface="Times New Roman"/>
                <a:ea typeface="Times New Roman"/>
                <a:cs typeface="Times New Roman"/>
                <a:sym typeface="Times New Roman"/>
              </a:rPr>
              <a:t>More congestion</a:t>
            </a:r>
            <a:endParaRPr sz="1200" dirty="0">
              <a:solidFill>
                <a:srgbClr val="369988"/>
              </a:solidFill>
              <a:latin typeface="Times New Roman"/>
              <a:ea typeface="Times New Roman"/>
              <a:cs typeface="Times New Roman"/>
              <a:sym typeface="Times New Roman"/>
            </a:endParaRPr>
          </a:p>
          <a:p>
            <a:pPr marL="711200" marR="0" lvl="0" indent="-260350" algn="l" rtl="0">
              <a:lnSpc>
                <a:spcPct val="150000"/>
              </a:lnSpc>
              <a:spcBef>
                <a:spcPts val="0"/>
              </a:spcBef>
              <a:spcAft>
                <a:spcPts val="0"/>
              </a:spcAft>
              <a:buClr>
                <a:srgbClr val="369988"/>
              </a:buClr>
              <a:buSzPts val="1500"/>
              <a:buFont typeface="Times New Roman"/>
              <a:buChar char="•"/>
            </a:pPr>
            <a:r>
              <a:rPr lang="vi" sz="1500" b="1" i="0" u="none" strike="noStrike" cap="none" dirty="0">
                <a:solidFill>
                  <a:srgbClr val="369988"/>
                </a:solidFill>
                <a:latin typeface="Times New Roman"/>
                <a:ea typeface="Times New Roman"/>
                <a:cs typeface="Times New Roman"/>
                <a:sym typeface="Times New Roman"/>
              </a:rPr>
              <a:t>More stresses on urban mobility</a:t>
            </a:r>
            <a:endParaRPr sz="1200" dirty="0">
              <a:solidFill>
                <a:srgbClr val="369988"/>
              </a:solidFill>
              <a:latin typeface="Times New Roman"/>
              <a:ea typeface="Times New Roman"/>
              <a:cs typeface="Times New Roman"/>
              <a:sym typeface="Times New Roman"/>
            </a:endParaRPr>
          </a:p>
        </p:txBody>
      </p:sp>
      <p:sp>
        <p:nvSpPr>
          <p:cNvPr id="143" name="Google Shape;143;p23"/>
          <p:cNvSpPr txBox="1"/>
          <p:nvPr/>
        </p:nvSpPr>
        <p:spPr>
          <a:xfrm>
            <a:off x="252000" y="292125"/>
            <a:ext cx="5076000" cy="697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3"/>
              </a:buClr>
              <a:buSzPts val="1900"/>
              <a:buFont typeface="Arial"/>
              <a:buNone/>
            </a:pPr>
            <a:r>
              <a:rPr lang="vi" sz="1900" b="1" i="0" u="none" strike="noStrike" cap="none">
                <a:solidFill>
                  <a:srgbClr val="990000"/>
                </a:solidFill>
                <a:latin typeface="Arial"/>
                <a:ea typeface="Arial"/>
                <a:cs typeface="Arial"/>
                <a:sym typeface="Arial"/>
              </a:rPr>
              <a:t>HANOI OVERVIEW</a:t>
            </a:r>
            <a:r>
              <a:rPr lang="vi" sz="1900" b="1" i="0" u="none" strike="noStrike" cap="none">
                <a:solidFill>
                  <a:schemeClr val="accent3"/>
                </a:solidFill>
                <a:latin typeface="Arial"/>
                <a:ea typeface="Arial"/>
                <a:cs typeface="Arial"/>
                <a:sym typeface="Arial"/>
              </a:rPr>
              <a:t/>
            </a:r>
            <a:br>
              <a:rPr lang="vi" sz="1900" b="1" i="0" u="none" strike="noStrike" cap="none">
                <a:solidFill>
                  <a:schemeClr val="accent3"/>
                </a:solidFill>
                <a:latin typeface="Arial"/>
                <a:ea typeface="Arial"/>
                <a:cs typeface="Arial"/>
                <a:sym typeface="Arial"/>
              </a:rPr>
            </a:br>
            <a:r>
              <a:rPr lang="vi" sz="1900" b="1" i="0" u="none" strike="noStrike" cap="none">
                <a:solidFill>
                  <a:srgbClr val="8C97A8"/>
                </a:solidFill>
                <a:latin typeface="Comfortaa"/>
                <a:ea typeface="Comfortaa"/>
                <a:cs typeface="Comfortaa"/>
                <a:sym typeface="Comfortaa"/>
              </a:rPr>
              <a:t>Hanoi mobility and Air quality issues</a:t>
            </a:r>
            <a:endParaRPr sz="1900" b="1" i="0" u="none" strike="noStrike" cap="none">
              <a:solidFill>
                <a:srgbClr val="8C97A8"/>
              </a:solidFill>
              <a:latin typeface="Comfortaa"/>
              <a:ea typeface="Comfortaa"/>
              <a:cs typeface="Comfortaa"/>
              <a:sym typeface="Comfortaa"/>
            </a:endParaRPr>
          </a:p>
        </p:txBody>
      </p:sp>
      <p:pic>
        <p:nvPicPr>
          <p:cNvPr id="144" name="Google Shape;144;p23"/>
          <p:cNvPicPr preferRelativeResize="0"/>
          <p:nvPr/>
        </p:nvPicPr>
        <p:blipFill>
          <a:blip r:embed="rId4">
            <a:alphaModFix/>
          </a:blip>
          <a:stretch>
            <a:fillRect/>
          </a:stretch>
        </p:blipFill>
        <p:spPr>
          <a:xfrm>
            <a:off x="7196464" y="192074"/>
            <a:ext cx="775997" cy="531452"/>
          </a:xfrm>
          <a:prstGeom prst="rect">
            <a:avLst/>
          </a:prstGeom>
          <a:noFill/>
          <a:ln>
            <a:noFill/>
          </a:ln>
        </p:spPr>
      </p:pic>
      <p:graphicFrame>
        <p:nvGraphicFramePr>
          <p:cNvPr id="9" name="Chart 8">
            <a:extLst>
              <a:ext uri="{FF2B5EF4-FFF2-40B4-BE49-F238E27FC236}">
                <a16:creationId xmlns:a16="http://schemas.microsoft.com/office/drawing/2014/main" xmlns="" id="{E139FB7C-FD19-439B-8F77-509D96255070}"/>
              </a:ext>
            </a:extLst>
          </p:cNvPr>
          <p:cNvGraphicFramePr/>
          <p:nvPr>
            <p:extLst>
              <p:ext uri="{D42A27DB-BD31-4B8C-83A1-F6EECF244321}">
                <p14:modId xmlns:p14="http://schemas.microsoft.com/office/powerpoint/2010/main" val="1438614563"/>
              </p:ext>
            </p:extLst>
          </p:nvPr>
        </p:nvGraphicFramePr>
        <p:xfrm>
          <a:off x="4765038" y="1439291"/>
          <a:ext cx="4129580" cy="150053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5473474" y="3023754"/>
            <a:ext cx="2537918" cy="276999"/>
          </a:xfrm>
          <a:prstGeom prst="rect">
            <a:avLst/>
          </a:prstGeom>
          <a:ln>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t>Mode Shares of Trips in Hanoi</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252000" y="200572"/>
            <a:ext cx="8640000" cy="50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A0F5"/>
              </a:buClr>
              <a:buSzPts val="1800"/>
              <a:buFont typeface="Arial"/>
              <a:buNone/>
            </a:pPr>
            <a:r>
              <a:rPr lang="vi" sz="1800" b="1">
                <a:solidFill>
                  <a:srgbClr val="369988"/>
                </a:solidFill>
                <a:latin typeface="Comfortaa"/>
                <a:ea typeface="Comfortaa"/>
                <a:cs typeface="Comfortaa"/>
                <a:sym typeface="Comfortaa"/>
              </a:rPr>
              <a:t>HANOI GREEN TRANSPORTATION INITIATIVES</a:t>
            </a:r>
            <a:r>
              <a:rPr lang="vi" sz="1800" b="1">
                <a:solidFill>
                  <a:srgbClr val="00A0F5"/>
                </a:solidFill>
              </a:rPr>
              <a:t/>
            </a:r>
            <a:br>
              <a:rPr lang="vi" sz="1800" b="1">
                <a:solidFill>
                  <a:srgbClr val="00A0F5"/>
                </a:solidFill>
              </a:rPr>
            </a:br>
            <a:r>
              <a:rPr lang="vi" sz="1500" b="1">
                <a:solidFill>
                  <a:srgbClr val="999999"/>
                </a:solidFill>
              </a:rPr>
              <a:t>Government and City policies &amp; projects</a:t>
            </a:r>
            <a:endParaRPr sz="1500" b="1">
              <a:solidFill>
                <a:srgbClr val="999999"/>
              </a:solidFill>
            </a:endParaRPr>
          </a:p>
        </p:txBody>
      </p:sp>
      <p:sp>
        <p:nvSpPr>
          <p:cNvPr id="151" name="Google Shape;151;p24"/>
          <p:cNvSpPr txBox="1">
            <a:spLocks noGrp="1"/>
          </p:cNvSpPr>
          <p:nvPr>
            <p:ph type="body" idx="1"/>
          </p:nvPr>
        </p:nvSpPr>
        <p:spPr>
          <a:xfrm>
            <a:off x="252000" y="835950"/>
            <a:ext cx="6401700" cy="4209900"/>
          </a:xfrm>
          <a:prstGeom prst="rect">
            <a:avLst/>
          </a:prstGeom>
          <a:noFill/>
          <a:ln>
            <a:noFill/>
          </a:ln>
        </p:spPr>
        <p:txBody>
          <a:bodyPr spcFirstLastPara="1" wrap="square" lIns="0" tIns="0" rIns="0" bIns="0" anchor="t" anchorCtr="0">
            <a:noAutofit/>
          </a:bodyPr>
          <a:lstStyle/>
          <a:p>
            <a:pPr marL="139700" lvl="0" indent="-133350" algn="l" rtl="0">
              <a:spcBef>
                <a:spcPts val="0"/>
              </a:spcBef>
              <a:spcAft>
                <a:spcPts val="0"/>
              </a:spcAft>
              <a:buSzPts val="1100"/>
              <a:buChar char="●"/>
            </a:pPr>
            <a:r>
              <a:rPr lang="vi" sz="1100" b="1"/>
              <a:t>Intended Nationally Determined Contribution </a:t>
            </a:r>
            <a:r>
              <a:rPr lang="vi" sz="1100"/>
              <a:t>(INDC), 2015 after Paris Agreement</a:t>
            </a:r>
            <a:endParaRPr/>
          </a:p>
          <a:p>
            <a:pPr marL="266700" lvl="1" indent="-133350" algn="l" rtl="0">
              <a:spcBef>
                <a:spcPts val="0"/>
              </a:spcBef>
              <a:spcAft>
                <a:spcPts val="0"/>
              </a:spcAft>
              <a:buSzPts val="1100"/>
              <a:buChar char="○"/>
            </a:pPr>
            <a:r>
              <a:rPr lang="vi" sz="1100"/>
              <a:t>Greenhouse gas (GHG) reduction by 2030: 8% (unconditional) and 25% (conditional, depending on foreign financial support). </a:t>
            </a:r>
            <a:endParaRPr/>
          </a:p>
          <a:p>
            <a:pPr marL="266700" lvl="1" indent="-133350" algn="l" rtl="0">
              <a:spcBef>
                <a:spcPts val="0"/>
              </a:spcBef>
              <a:spcAft>
                <a:spcPts val="0"/>
              </a:spcAft>
              <a:buSzPts val="1100"/>
              <a:buChar char="○"/>
            </a:pPr>
            <a:r>
              <a:rPr lang="vi" sz="1100"/>
              <a:t>For the transport sector, two measures: converting fuel use (with an estimated mitigation of 9.9 million tCO</a:t>
            </a:r>
            <a:r>
              <a:rPr lang="vi" sz="1100" baseline="-25000"/>
              <a:t>2</a:t>
            </a:r>
            <a:r>
              <a:rPr lang="vi" sz="1100"/>
              <a:t>) and shifting mode of transportation (with an estimated mitigation of 26.7 million tCO</a:t>
            </a:r>
            <a:r>
              <a:rPr lang="vi" sz="1100" baseline="-25000"/>
              <a:t>2</a:t>
            </a:r>
            <a:r>
              <a:rPr lang="vi" sz="1100"/>
              <a:t>)</a:t>
            </a:r>
            <a:endParaRPr/>
          </a:p>
          <a:p>
            <a:pPr marL="139700" lvl="1" indent="-133350" algn="l" rtl="0">
              <a:spcBef>
                <a:spcPts val="0"/>
              </a:spcBef>
              <a:spcAft>
                <a:spcPts val="0"/>
              </a:spcAft>
              <a:buSzPts val="1100"/>
              <a:buFont typeface="Arial"/>
              <a:buChar char="•"/>
            </a:pPr>
            <a:r>
              <a:rPr lang="vi" sz="1100" b="1"/>
              <a:t>Government Decision 16/2019/QD-TTg, </a:t>
            </a:r>
            <a:r>
              <a:rPr lang="vi" sz="1100"/>
              <a:t>2019 regulating on the application of the emission standards of in-use and imported automobiles. Standards and application roadmap were developed by UTT under MOT. </a:t>
            </a:r>
            <a:endParaRPr/>
          </a:p>
          <a:p>
            <a:pPr marL="266700" lvl="1" indent="-133350" algn="l" rtl="0">
              <a:spcBef>
                <a:spcPts val="0"/>
              </a:spcBef>
              <a:spcAft>
                <a:spcPts val="0"/>
              </a:spcAft>
              <a:buSzPts val="1100"/>
              <a:buChar char="○"/>
            </a:pPr>
            <a:r>
              <a:rPr lang="vi" sz="1100"/>
              <a:t>To further reduce the concentration of CO contaminants (carbonates), HC (hydrocarbons) and the level of smoke in automobile emissions to the environment.</a:t>
            </a:r>
            <a:endParaRPr/>
          </a:p>
          <a:p>
            <a:pPr marL="139700" lvl="1" indent="-133350" algn="l" rtl="0">
              <a:spcBef>
                <a:spcPts val="0"/>
              </a:spcBef>
              <a:spcAft>
                <a:spcPts val="0"/>
              </a:spcAft>
              <a:buSzPts val="1100"/>
              <a:buFont typeface="Arial"/>
              <a:buChar char="•"/>
            </a:pPr>
            <a:r>
              <a:rPr lang="vi" sz="1100" b="1"/>
              <a:t>Decision No. 04/2017/QD-TTg </a:t>
            </a:r>
            <a:r>
              <a:rPr lang="vi" sz="1100"/>
              <a:t>dated March 9, 2017 of Prime Minister regulating on motorbikes that must apply compulsory energy labelling from January 1, 2020 to limit the energy inefficient vehicles.</a:t>
            </a:r>
            <a:endParaRPr sz="1100"/>
          </a:p>
          <a:p>
            <a:pPr marL="139700" lvl="1" indent="-133350" algn="l" rtl="0">
              <a:spcBef>
                <a:spcPts val="900"/>
              </a:spcBef>
              <a:spcAft>
                <a:spcPts val="0"/>
              </a:spcAft>
              <a:buSzPts val="1100"/>
              <a:buFont typeface="Arial"/>
              <a:buChar char="•"/>
            </a:pPr>
            <a:r>
              <a:rPr lang="vi" sz="1100" b="1"/>
              <a:t>Hanoi Project</a:t>
            </a:r>
            <a:r>
              <a:rPr lang="vi" sz="1100"/>
              <a:t> “Strengthening management of road transport vehicles to reduce traffic congestion and environmental pollution in Hanoi in the period 2017-2020 and vision to 2030” - Resolution No. 04/2017/NQ-HDND dated July 4, 2017. </a:t>
            </a:r>
            <a:endParaRPr/>
          </a:p>
          <a:p>
            <a:pPr marL="266700" lvl="1" indent="-133350" algn="l" rtl="0">
              <a:spcBef>
                <a:spcPts val="0"/>
              </a:spcBef>
              <a:spcAft>
                <a:spcPts val="0"/>
              </a:spcAft>
              <a:buSzPts val="1100"/>
              <a:buChar char="○"/>
            </a:pPr>
            <a:r>
              <a:rPr lang="vi" sz="1100"/>
              <a:t>Restrict motorbikes by 2030</a:t>
            </a:r>
            <a:endParaRPr sz="1100"/>
          </a:p>
          <a:p>
            <a:pPr marL="266700" lvl="1" indent="-133350" algn="l" rtl="0">
              <a:spcBef>
                <a:spcPts val="0"/>
              </a:spcBef>
              <a:spcAft>
                <a:spcPts val="0"/>
              </a:spcAft>
              <a:buSzPts val="1100"/>
              <a:buChar char="○"/>
            </a:pPr>
            <a:r>
              <a:rPr lang="vi" sz="1100"/>
              <a:t>Introduce more public transportation</a:t>
            </a:r>
            <a:endParaRPr sz="1100"/>
          </a:p>
          <a:p>
            <a:pPr marL="139700" lvl="1" indent="-133350" algn="l" rtl="0">
              <a:spcBef>
                <a:spcPts val="900"/>
              </a:spcBef>
              <a:spcAft>
                <a:spcPts val="0"/>
              </a:spcAft>
              <a:buSzPts val="1100"/>
              <a:buFont typeface="Arial"/>
              <a:buChar char="•"/>
            </a:pPr>
            <a:r>
              <a:rPr lang="vi" sz="1100" b="1"/>
              <a:t>A pilot of electric cars </a:t>
            </a:r>
            <a:r>
              <a:rPr lang="vi" sz="1100"/>
              <a:t>(primarily for tourism purposes) was conducted in the City of hanoi in 2012. The cars were tested in the Old quarter, and near the Tay Lake. </a:t>
            </a:r>
            <a:endParaRPr sz="1100"/>
          </a:p>
        </p:txBody>
      </p:sp>
      <p:pic>
        <p:nvPicPr>
          <p:cNvPr id="152" name="Google Shape;152;p24" descr="Kết quả hình ảnh cho green vietnam"/>
          <p:cNvPicPr preferRelativeResize="0"/>
          <p:nvPr/>
        </p:nvPicPr>
        <p:blipFill rotWithShape="1">
          <a:blip r:embed="rId3">
            <a:alphaModFix/>
          </a:blip>
          <a:srcRect/>
          <a:stretch/>
        </p:blipFill>
        <p:spPr>
          <a:xfrm>
            <a:off x="6823811" y="946184"/>
            <a:ext cx="1699321" cy="3594644"/>
          </a:xfrm>
          <a:prstGeom prst="rect">
            <a:avLst/>
          </a:prstGeom>
          <a:noFill/>
          <a:ln>
            <a:noFill/>
          </a:ln>
        </p:spPr>
      </p:pic>
      <p:pic>
        <p:nvPicPr>
          <p:cNvPr id="153" name="Google Shape;153;p24"/>
          <p:cNvPicPr preferRelativeResize="0"/>
          <p:nvPr/>
        </p:nvPicPr>
        <p:blipFill>
          <a:blip r:embed="rId4">
            <a:alphaModFix/>
          </a:blip>
          <a:stretch>
            <a:fillRect/>
          </a:stretch>
        </p:blipFill>
        <p:spPr>
          <a:xfrm>
            <a:off x="7261092" y="200573"/>
            <a:ext cx="741632" cy="507899"/>
          </a:xfrm>
          <a:prstGeom prst="rect">
            <a:avLst/>
          </a:prstGeom>
          <a:noFill/>
          <a:ln>
            <a:noFill/>
          </a:ln>
        </p:spPr>
      </p:pic>
    </p:spTree>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125425" y="291075"/>
            <a:ext cx="5658300" cy="60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A0F5"/>
              </a:buClr>
              <a:buSzPts val="1800"/>
              <a:buFont typeface="Arial"/>
              <a:buNone/>
            </a:pPr>
            <a:r>
              <a:rPr lang="vi" sz="1800" b="1" dirty="0">
                <a:solidFill>
                  <a:srgbClr val="369988"/>
                </a:solidFill>
                <a:latin typeface="Comfortaa"/>
                <a:ea typeface="Comfortaa"/>
                <a:cs typeface="Comfortaa"/>
                <a:sym typeface="Comfortaa"/>
              </a:rPr>
              <a:t>HANOI GREEN TRANSPORTATION INITIATIVES</a:t>
            </a:r>
            <a:br>
              <a:rPr lang="vi" sz="1800" b="1" dirty="0">
                <a:solidFill>
                  <a:srgbClr val="369988"/>
                </a:solidFill>
                <a:latin typeface="Comfortaa"/>
                <a:ea typeface="Comfortaa"/>
                <a:cs typeface="Comfortaa"/>
                <a:sym typeface="Comfortaa"/>
              </a:rPr>
            </a:br>
            <a:r>
              <a:rPr lang="en-US" sz="1500" b="1" dirty="0" smtClean="0">
                <a:solidFill>
                  <a:srgbClr val="999999"/>
                </a:solidFill>
              </a:rPr>
              <a:t>International </a:t>
            </a:r>
            <a:r>
              <a:rPr lang="vi" sz="1500" b="1" dirty="0" smtClean="0">
                <a:solidFill>
                  <a:srgbClr val="999999"/>
                </a:solidFill>
              </a:rPr>
              <a:t>projects</a:t>
            </a:r>
            <a:endParaRPr sz="1500" b="1" dirty="0">
              <a:solidFill>
                <a:srgbClr val="999999"/>
              </a:solidFill>
            </a:endParaRPr>
          </a:p>
        </p:txBody>
      </p:sp>
      <p:sp>
        <p:nvSpPr>
          <p:cNvPr id="160" name="Google Shape;160;p25"/>
          <p:cNvSpPr txBox="1">
            <a:spLocks noGrp="1"/>
          </p:cNvSpPr>
          <p:nvPr>
            <p:ph type="body" idx="1"/>
          </p:nvPr>
        </p:nvSpPr>
        <p:spPr>
          <a:xfrm>
            <a:off x="252000" y="1091200"/>
            <a:ext cx="8142900" cy="1922100"/>
          </a:xfrm>
          <a:prstGeom prst="rect">
            <a:avLst/>
          </a:prstGeom>
          <a:noFill/>
          <a:ln>
            <a:noFill/>
          </a:ln>
        </p:spPr>
        <p:txBody>
          <a:bodyPr spcFirstLastPara="1" wrap="square" lIns="0" tIns="0" rIns="0" bIns="0" anchor="t" anchorCtr="0">
            <a:noAutofit/>
          </a:bodyPr>
          <a:lstStyle/>
          <a:p>
            <a:pPr marL="139700" lvl="0" indent="-158750" algn="l" rtl="0">
              <a:spcBef>
                <a:spcPts val="0"/>
              </a:spcBef>
              <a:spcAft>
                <a:spcPts val="0"/>
              </a:spcAft>
              <a:buSzPts val="1300"/>
              <a:buChar char="●"/>
            </a:pPr>
            <a:r>
              <a:rPr lang="vi" sz="1300" dirty="0">
                <a:latin typeface="Times New Roman"/>
                <a:ea typeface="Times New Roman"/>
                <a:cs typeface="Times New Roman"/>
                <a:sym typeface="Times New Roman"/>
              </a:rPr>
              <a:t>The UNEP – UTT Hanoi project </a:t>
            </a:r>
            <a:r>
              <a:rPr lang="vi" sz="1300" b="1" dirty="0">
                <a:latin typeface="Times New Roman"/>
                <a:ea typeface="Times New Roman"/>
                <a:cs typeface="Times New Roman"/>
                <a:sym typeface="Times New Roman"/>
              </a:rPr>
              <a:t>“Mainstream electric mobility in Vietnam“ </a:t>
            </a:r>
            <a:r>
              <a:rPr lang="vi" sz="1300" dirty="0">
                <a:latin typeface="Times New Roman"/>
                <a:ea typeface="Times New Roman"/>
                <a:cs typeface="Times New Roman"/>
                <a:sym typeface="Times New Roman"/>
              </a:rPr>
              <a:t>involving a feasibility study, technical assessment, standards and policy support and pilot demonstration focusing on electric 2-wheelers, 2018-2020.</a:t>
            </a:r>
            <a:endParaRPr sz="2000" dirty="0">
              <a:latin typeface="Times New Roman"/>
              <a:ea typeface="Times New Roman"/>
              <a:cs typeface="Times New Roman"/>
              <a:sym typeface="Times New Roman"/>
            </a:endParaRPr>
          </a:p>
          <a:p>
            <a:pPr marL="139700" lvl="0" indent="-158750" algn="l" rtl="0">
              <a:spcBef>
                <a:spcPts val="900"/>
              </a:spcBef>
              <a:spcAft>
                <a:spcPts val="0"/>
              </a:spcAft>
              <a:buSzPts val="1300"/>
              <a:buChar char="●"/>
            </a:pPr>
            <a:r>
              <a:rPr lang="vi" sz="1300" dirty="0">
                <a:latin typeface="Times New Roman"/>
                <a:ea typeface="Times New Roman"/>
                <a:cs typeface="Times New Roman"/>
                <a:sym typeface="Times New Roman"/>
              </a:rPr>
              <a:t>The project “</a:t>
            </a:r>
            <a:r>
              <a:rPr lang="vi" sz="1300" b="1" dirty="0">
                <a:latin typeface="Times New Roman"/>
                <a:ea typeface="Times New Roman"/>
                <a:cs typeface="Times New Roman"/>
                <a:sym typeface="Times New Roman"/>
              </a:rPr>
              <a:t>Promotion of Electric Two-Wheelers and Solar Energy in Vietnamese Cities</a:t>
            </a:r>
            <a:r>
              <a:rPr lang="vi" sz="1300" dirty="0">
                <a:latin typeface="Times New Roman"/>
                <a:ea typeface="Times New Roman"/>
                <a:cs typeface="Times New Roman"/>
                <a:sym typeface="Times New Roman"/>
              </a:rPr>
              <a:t>: an Explorative Project Initiated and Tested in Hanoi“ was conducted by Caritas Switzerland together with BK-Holdings between 2013 – 2018.</a:t>
            </a:r>
            <a:endParaRPr sz="1300" dirty="0">
              <a:latin typeface="Times New Roman"/>
              <a:ea typeface="Times New Roman"/>
              <a:cs typeface="Times New Roman"/>
              <a:sym typeface="Times New Roman"/>
            </a:endParaRPr>
          </a:p>
          <a:p>
            <a:pPr marL="139700" lvl="0" indent="-158750" algn="l" rtl="0">
              <a:spcBef>
                <a:spcPts val="900"/>
              </a:spcBef>
              <a:spcAft>
                <a:spcPts val="0"/>
              </a:spcAft>
              <a:buSzPts val="1300"/>
              <a:buChar char="●"/>
            </a:pPr>
            <a:r>
              <a:rPr lang="vi" sz="1300" b="1" dirty="0">
                <a:latin typeface="Times New Roman"/>
                <a:ea typeface="Times New Roman"/>
                <a:cs typeface="Times New Roman"/>
                <a:sym typeface="Times New Roman"/>
              </a:rPr>
              <a:t>A low carbon bus NAMA</a:t>
            </a:r>
            <a:r>
              <a:rPr lang="vi" sz="1300" dirty="0">
                <a:latin typeface="Times New Roman"/>
                <a:ea typeface="Times New Roman"/>
                <a:cs typeface="Times New Roman"/>
                <a:sym typeface="Times New Roman"/>
              </a:rPr>
              <a:t> has been registered by Viet Nam at the UNFCCC, which set a target for 2030 that 10% of all newly acquired buses have to be electric. </a:t>
            </a:r>
            <a:endParaRPr sz="1300" dirty="0">
              <a:latin typeface="Times New Roman"/>
              <a:ea typeface="Times New Roman"/>
              <a:cs typeface="Times New Roman"/>
              <a:sym typeface="Times New Roman"/>
            </a:endParaRPr>
          </a:p>
        </p:txBody>
      </p:sp>
      <p:pic>
        <p:nvPicPr>
          <p:cNvPr id="161" name="Google Shape;161;p25"/>
          <p:cNvPicPr preferRelativeResize="0"/>
          <p:nvPr/>
        </p:nvPicPr>
        <p:blipFill rotWithShape="1">
          <a:blip r:embed="rId3">
            <a:alphaModFix/>
          </a:blip>
          <a:srcRect/>
          <a:stretch/>
        </p:blipFill>
        <p:spPr>
          <a:xfrm>
            <a:off x="3178036" y="3078717"/>
            <a:ext cx="2590972" cy="1787304"/>
          </a:xfrm>
          <a:prstGeom prst="rect">
            <a:avLst/>
          </a:prstGeom>
          <a:noFill/>
          <a:ln>
            <a:noFill/>
          </a:ln>
          <a:effectLst>
            <a:outerShdw blurRad="292100" dist="139700" dir="2700000" algn="tl" rotWithShape="0">
              <a:srgbClr val="333333">
                <a:alpha val="64709"/>
              </a:srgbClr>
            </a:outerShdw>
          </a:effectLst>
        </p:spPr>
      </p:pic>
      <p:pic>
        <p:nvPicPr>
          <p:cNvPr id="162" name="Google Shape;162;p25"/>
          <p:cNvPicPr preferRelativeResize="0"/>
          <p:nvPr/>
        </p:nvPicPr>
        <p:blipFill rotWithShape="1">
          <a:blip r:embed="rId4">
            <a:alphaModFix/>
          </a:blip>
          <a:srcRect/>
          <a:stretch/>
        </p:blipFill>
        <p:spPr>
          <a:xfrm>
            <a:off x="314426" y="3078549"/>
            <a:ext cx="2686305" cy="1787614"/>
          </a:xfrm>
          <a:prstGeom prst="rect">
            <a:avLst/>
          </a:prstGeom>
          <a:noFill/>
          <a:ln>
            <a:noFill/>
          </a:ln>
          <a:effectLst>
            <a:outerShdw blurRad="292100" dist="139700" dir="2700000" algn="tl" rotWithShape="0">
              <a:srgbClr val="333333">
                <a:alpha val="64709"/>
              </a:srgbClr>
            </a:outerShdw>
          </a:effectLst>
        </p:spPr>
      </p:pic>
      <p:pic>
        <p:nvPicPr>
          <p:cNvPr id="163" name="Google Shape;163;p25"/>
          <p:cNvPicPr preferRelativeResize="0"/>
          <p:nvPr/>
        </p:nvPicPr>
        <p:blipFill rotWithShape="1">
          <a:blip r:embed="rId5">
            <a:alphaModFix/>
          </a:blip>
          <a:srcRect/>
          <a:stretch/>
        </p:blipFill>
        <p:spPr>
          <a:xfrm>
            <a:off x="5861344" y="3078549"/>
            <a:ext cx="3030656" cy="1787613"/>
          </a:xfrm>
          <a:prstGeom prst="rect">
            <a:avLst/>
          </a:prstGeom>
          <a:noFill/>
          <a:ln>
            <a:noFill/>
          </a:ln>
          <a:effectLst>
            <a:outerShdw blurRad="292100" dist="139700" dir="2700000" algn="tl" rotWithShape="0">
              <a:srgbClr val="333333">
                <a:alpha val="64709"/>
              </a:srgbClr>
            </a:outerShdw>
          </a:effectLst>
        </p:spPr>
      </p:pic>
      <p:pic>
        <p:nvPicPr>
          <p:cNvPr id="164" name="Google Shape;164;p25"/>
          <p:cNvPicPr preferRelativeResize="0"/>
          <p:nvPr/>
        </p:nvPicPr>
        <p:blipFill>
          <a:blip r:embed="rId6">
            <a:alphaModFix/>
          </a:blip>
          <a:stretch>
            <a:fillRect/>
          </a:stretch>
        </p:blipFill>
        <p:spPr>
          <a:xfrm>
            <a:off x="7188905" y="197152"/>
            <a:ext cx="776700" cy="531924"/>
          </a:xfrm>
          <a:prstGeom prst="rect">
            <a:avLst/>
          </a:prstGeom>
          <a:noFill/>
          <a:ln>
            <a:noFill/>
          </a:ln>
        </p:spPr>
      </p:pic>
    </p:spTree>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6"/>
          <p:cNvPicPr preferRelativeResize="0"/>
          <p:nvPr/>
        </p:nvPicPr>
        <p:blipFill>
          <a:blip r:embed="rId3">
            <a:alphaModFix/>
          </a:blip>
          <a:stretch>
            <a:fillRect/>
          </a:stretch>
        </p:blipFill>
        <p:spPr>
          <a:xfrm>
            <a:off x="0" y="0"/>
            <a:ext cx="9144000" cy="514351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0</TotalTime>
  <Words>1582</Words>
  <Application>Microsoft Macintosh PowerPoint</Application>
  <PresentationFormat>Bildschirmpräsentation (16:9)</PresentationFormat>
  <Paragraphs>120</Paragraphs>
  <Slides>16</Slides>
  <Notes>16</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16</vt:i4>
      </vt:variant>
    </vt:vector>
  </HeadingPairs>
  <TitlesOfParts>
    <vt:vector size="24" baseType="lpstr">
      <vt:lpstr>Nunito</vt:lpstr>
      <vt:lpstr>Calibri</vt:lpstr>
      <vt:lpstr>Bree Serif</vt:lpstr>
      <vt:lpstr>Verdana</vt:lpstr>
      <vt:lpstr>Comfortaa</vt:lpstr>
      <vt:lpstr>Lato</vt:lpstr>
      <vt:lpstr>Simple Light</vt:lpstr>
      <vt:lpstr>Custom</vt:lpstr>
      <vt:lpstr>PowerPoint-Präsentation</vt:lpstr>
      <vt:lpstr>PowerPoint-Präsentation</vt:lpstr>
      <vt:lpstr>PowerPoint-Präsentation</vt:lpstr>
      <vt:lpstr>HANOI CITY OVERVIEW A capital city of fast growth</vt:lpstr>
      <vt:lpstr>PowerPoint-Präsentation</vt:lpstr>
      <vt:lpstr>PowerPoint-Präsentation</vt:lpstr>
      <vt:lpstr>HANOI GREEN TRANSPORTATION INITIATIVES Government and City policies &amp; projects</vt:lpstr>
      <vt:lpstr>HANOI GREEN TRANSPORTATION INITIATIVES International projects</vt:lpstr>
      <vt:lpstr>PowerPoint-Präsentation</vt:lpstr>
      <vt:lpstr>PowerPoint-Präsentation</vt:lpstr>
      <vt:lpstr>HANOI DEMONSTRATION ACTIONS Hanoi e-mobility for last-mile connectivity</vt:lpstr>
      <vt:lpstr>HANOI DEMONSTRATION ACTIONS Identification of Locations</vt:lpstr>
      <vt:lpstr>HANOI DEMONSTRATION ACTIONS Identification of E-scooters</vt:lpstr>
      <vt:lpstr>HANOI DEMONSTRATION ACTIONS Local implementation team</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WIN10-1903</dc:creator>
  <cp:lastModifiedBy>Shritu Shrestha</cp:lastModifiedBy>
  <cp:revision>6</cp:revision>
  <dcterms:modified xsi:type="dcterms:W3CDTF">2020-07-03T05:58:00Z</dcterms:modified>
</cp:coreProperties>
</file>